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handoutMasterIdLst>
    <p:handoutMasterId r:id="rId40"/>
  </p:handoutMasterIdLst>
  <p:sldIdLst>
    <p:sldId id="270" r:id="rId2"/>
    <p:sldId id="272" r:id="rId3"/>
    <p:sldId id="262" r:id="rId4"/>
    <p:sldId id="274" r:id="rId5"/>
    <p:sldId id="271" r:id="rId6"/>
    <p:sldId id="279" r:id="rId7"/>
    <p:sldId id="276" r:id="rId8"/>
    <p:sldId id="267" r:id="rId9"/>
    <p:sldId id="277" r:id="rId10"/>
    <p:sldId id="268" r:id="rId11"/>
    <p:sldId id="297" r:id="rId12"/>
    <p:sldId id="265" r:id="rId13"/>
    <p:sldId id="289" r:id="rId14"/>
    <p:sldId id="292" r:id="rId15"/>
    <p:sldId id="283" r:id="rId16"/>
    <p:sldId id="290" r:id="rId17"/>
    <p:sldId id="285" r:id="rId18"/>
    <p:sldId id="294" r:id="rId19"/>
    <p:sldId id="293" r:id="rId20"/>
    <p:sldId id="298" r:id="rId21"/>
    <p:sldId id="295" r:id="rId22"/>
    <p:sldId id="286" r:id="rId23"/>
    <p:sldId id="296" r:id="rId24"/>
    <p:sldId id="299" r:id="rId25"/>
    <p:sldId id="301" r:id="rId26"/>
    <p:sldId id="300" r:id="rId27"/>
    <p:sldId id="287" r:id="rId28"/>
    <p:sldId id="302" r:id="rId29"/>
    <p:sldId id="305" r:id="rId30"/>
    <p:sldId id="291" r:id="rId31"/>
    <p:sldId id="306" r:id="rId32"/>
    <p:sldId id="307" r:id="rId33"/>
    <p:sldId id="308" r:id="rId34"/>
    <p:sldId id="309" r:id="rId35"/>
    <p:sldId id="310" r:id="rId36"/>
    <p:sldId id="303" r:id="rId37"/>
    <p:sldId id="288" r:id="rId38"/>
    <p:sldId id="304" r:id="rId39"/>
  </p:sldIdLst>
  <p:sldSz cx="9144000" cy="6858000" type="screen4x3"/>
  <p:notesSz cx="6797675" cy="9926638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falkowska" initials="ef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F0"/>
    <a:srgbClr val="FF6699"/>
    <a:srgbClr val="FF0000"/>
    <a:srgbClr val="33CAFF"/>
    <a:srgbClr val="808080"/>
    <a:srgbClr val="993300"/>
    <a:srgbClr val="FF3300"/>
    <a:srgbClr val="FF0066"/>
    <a:srgbClr val="0099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48" autoAdjust="0"/>
    <p:restoredTop sz="94646" autoAdjust="0"/>
  </p:normalViewPr>
  <p:slideViewPr>
    <p:cSldViewPr>
      <p:cViewPr>
        <p:scale>
          <a:sx n="70" d="100"/>
          <a:sy n="70" d="100"/>
        </p:scale>
        <p:origin x="-1158" y="-8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FFC77F-840C-4CAD-AF74-90018B182D2E}" type="datetimeFigureOut">
              <a:rPr lang="pl-PL" smtClean="0"/>
              <a:t>2012-11-05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82BDBA-3830-4596-8C21-F3EB5D98D83A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083A75-1D2C-4F9C-B936-3875B5E1559D}" type="datetimeFigureOut">
              <a:rPr lang="pl-PL"/>
              <a:pPr>
                <a:defRPr/>
              </a:pPr>
              <a:t>2012-11-05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9F5EEC-2CAB-4873-AD27-7932D3E187D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912B61-DDBC-40F7-991C-0A009AD3C5AF}" type="datetimeFigureOut">
              <a:rPr lang="pl-PL"/>
              <a:pPr>
                <a:defRPr/>
              </a:pPr>
              <a:t>2012-11-05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D1FED8-873E-4B23-B68D-C113EC13083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4F0CF8-3EF8-4F32-B10A-C6C74F02D172}" type="datetimeFigureOut">
              <a:rPr lang="pl-PL"/>
              <a:pPr>
                <a:defRPr/>
              </a:pPr>
              <a:t>2012-11-05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5AE188-B326-4FB5-AE6E-7B81BE82BB8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BDAF8C-83A7-4315-9108-58F4620E1DFC}" type="datetimeFigureOut">
              <a:rPr lang="pl-PL"/>
              <a:pPr>
                <a:defRPr/>
              </a:pPr>
              <a:t>2012-11-05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18A15B-AD54-48A8-9300-59177062B4F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6FEE3D-0349-45CD-A8CA-51A8EF4357AA}" type="datetimeFigureOut">
              <a:rPr lang="pl-PL"/>
              <a:pPr>
                <a:defRPr/>
              </a:pPr>
              <a:t>2012-11-05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D80E24-ACCD-4627-80E6-C349DBA4C9A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5553FA-38DD-4C86-ADBC-E411D94BF9F8}" type="datetimeFigureOut">
              <a:rPr lang="pl-PL"/>
              <a:pPr>
                <a:defRPr/>
              </a:pPr>
              <a:t>2012-11-05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553AC5-EC6D-430E-A900-5523DAC02A0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E6F2D-85D6-4156-87A9-DD057BD2E803}" type="datetimeFigureOut">
              <a:rPr lang="pl-PL"/>
              <a:pPr>
                <a:defRPr/>
              </a:pPr>
              <a:t>2012-11-05</a:t>
            </a:fld>
            <a:endParaRPr lang="pl-PL"/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528322-9296-427F-8ED8-DCE57726188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DE41FC-EF89-478D-B2D0-D5B96CFCE4F3}" type="datetimeFigureOut">
              <a:rPr lang="pl-PL"/>
              <a:pPr>
                <a:defRPr/>
              </a:pPr>
              <a:t>2012-11-05</a:t>
            </a:fld>
            <a:endParaRPr lang="pl-PL"/>
          </a:p>
        </p:txBody>
      </p:sp>
      <p:sp>
        <p:nvSpPr>
          <p:cNvPr id="4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944EC0-0A19-4010-913D-47AAFA83C8C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6A4EE2-D5DF-4340-8290-E347A17A95A0}" type="datetimeFigureOut">
              <a:rPr lang="pl-PL"/>
              <a:pPr>
                <a:defRPr/>
              </a:pPr>
              <a:t>2012-11-05</a:t>
            </a:fld>
            <a:endParaRPr lang="pl-PL"/>
          </a:p>
        </p:txBody>
      </p:sp>
      <p:sp>
        <p:nvSpPr>
          <p:cNvPr id="3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1CB466-F87C-4E5E-8510-38FB8647364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EC15D8-07F7-4D36-A174-E8E676379C69}" type="datetimeFigureOut">
              <a:rPr lang="pl-PL"/>
              <a:pPr>
                <a:defRPr/>
              </a:pPr>
              <a:t>2012-11-05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75356A-4143-4AA4-9164-C6EFBC0E8DE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3F6579-0E4A-416B-8D7E-EDC6D88E1516}" type="datetimeFigureOut">
              <a:rPr lang="pl-PL"/>
              <a:pPr>
                <a:defRPr/>
              </a:pPr>
              <a:t>2012-11-05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42F429-BDC0-4632-9AE5-D94716DA725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</a:t>
            </a:r>
          </a:p>
        </p:txBody>
      </p:sp>
      <p:sp>
        <p:nvSpPr>
          <p:cNvPr id="1027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39B337D-A7EA-4FCD-8D67-479A2C0086CE}" type="datetimeFigureOut">
              <a:rPr lang="pl-PL"/>
              <a:pPr>
                <a:defRPr/>
              </a:pPr>
              <a:t>2012-11-05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C76CDB0-5C56-4889-9138-6BD137DBB31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1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4.jpeg"/><Relationship Id="rId4" Type="http://schemas.openxmlformats.org/officeDocument/2006/relationships/image" Target="../media/image6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41.jpeg"/><Relationship Id="rId4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4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52.jpeg"/><Relationship Id="rId4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30.png"/><Relationship Id="rId4" Type="http://schemas.openxmlformats.org/officeDocument/2006/relationships/image" Target="../media/image2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7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80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35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2"/>
          <p:cNvSpPr>
            <a:spLocks noGrp="1"/>
          </p:cNvSpPr>
          <p:nvPr>
            <p:ph type="title"/>
          </p:nvPr>
        </p:nvSpPr>
        <p:spPr>
          <a:xfrm>
            <a:off x="1835150" y="6237288"/>
            <a:ext cx="5492750" cy="350837"/>
          </a:xfrm>
        </p:spPr>
        <p:txBody>
          <a:bodyPr/>
          <a:lstStyle/>
          <a:p>
            <a:r>
              <a:rPr lang="pl-PL" sz="2800" b="1" smtClean="0"/>
              <a:t>Witamy serdecznie!</a:t>
            </a:r>
          </a:p>
        </p:txBody>
      </p:sp>
      <p:sp>
        <p:nvSpPr>
          <p:cNvPr id="13314" name="Rectangle 3"/>
          <p:cNvSpPr>
            <a:spLocks noGrp="1"/>
          </p:cNvSpPr>
          <p:nvPr>
            <p:ph type="body" idx="1"/>
          </p:nvPr>
        </p:nvSpPr>
        <p:spPr>
          <a:xfrm>
            <a:off x="539750" y="44450"/>
            <a:ext cx="8229600" cy="4525963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pl-PL" sz="8000" b="1" dirty="0" smtClean="0"/>
              <a:t>Gala Biznesu</a:t>
            </a:r>
            <a:br>
              <a:rPr lang="pl-PL" sz="8000" b="1" dirty="0" smtClean="0"/>
            </a:br>
            <a:r>
              <a:rPr lang="pl-PL" sz="8000" b="1" dirty="0" smtClean="0"/>
              <a:t>na Rzecz Dzieci</a:t>
            </a:r>
          </a:p>
        </p:txBody>
      </p:sp>
      <p:pic>
        <p:nvPicPr>
          <p:cNvPr id="13315" name="Picture 4" descr="unice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213" y="2636838"/>
            <a:ext cx="3752850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12" descr="page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938" y="4076700"/>
            <a:ext cx="38481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13" descr="page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52413" y="4076700"/>
            <a:ext cx="3848101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14" descr="page4"/>
          <p:cNvPicPr>
            <a:picLocks noChangeAspect="1" noChangeArrowheads="1"/>
          </p:cNvPicPr>
          <p:nvPr/>
        </p:nvPicPr>
        <p:blipFill>
          <a:blip r:embed="rId5" cstate="print"/>
          <a:srcRect r="46776"/>
          <a:stretch>
            <a:fillRect/>
          </a:stretch>
        </p:blipFill>
        <p:spPr bwMode="auto">
          <a:xfrm>
            <a:off x="7348538" y="4076700"/>
            <a:ext cx="2047875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Picture 19" descr="page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52413" y="4076700"/>
            <a:ext cx="3848101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0" name="Picture 20" descr="page4"/>
          <p:cNvPicPr>
            <a:picLocks noChangeAspect="1" noChangeArrowheads="1"/>
          </p:cNvPicPr>
          <p:nvPr/>
        </p:nvPicPr>
        <p:blipFill>
          <a:blip r:embed="rId5" cstate="print"/>
          <a:srcRect r="46776"/>
          <a:stretch>
            <a:fillRect/>
          </a:stretch>
        </p:blipFill>
        <p:spPr bwMode="auto">
          <a:xfrm>
            <a:off x="7348538" y="4076700"/>
            <a:ext cx="2047875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1" name="Picture 21" descr="page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938" y="4076700"/>
            <a:ext cx="38481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2" name="Picture 22" descr="page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52413" y="4076700"/>
            <a:ext cx="3848101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3" name="Picture 23" descr="page4"/>
          <p:cNvPicPr>
            <a:picLocks noChangeAspect="1" noChangeArrowheads="1"/>
          </p:cNvPicPr>
          <p:nvPr/>
        </p:nvPicPr>
        <p:blipFill>
          <a:blip r:embed="rId5" cstate="print"/>
          <a:srcRect r="46776"/>
          <a:stretch>
            <a:fillRect/>
          </a:stretch>
        </p:blipFill>
        <p:spPr bwMode="auto">
          <a:xfrm>
            <a:off x="7380288" y="4076700"/>
            <a:ext cx="2047875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Obraz 20" descr="kartk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6712" y="2802600"/>
            <a:ext cx="2497182" cy="33627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6866" name="pole tekstowe 15"/>
          <p:cNvSpPr txBox="1">
            <a:spLocks noChangeArrowheads="1"/>
          </p:cNvSpPr>
          <p:nvPr/>
        </p:nvSpPr>
        <p:spPr bwMode="auto">
          <a:xfrm>
            <a:off x="179512" y="1630541"/>
            <a:ext cx="84961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pl-PL" b="1" dirty="0" smtClean="0">
              <a:solidFill>
                <a:srgbClr val="00B0F0"/>
              </a:solidFill>
              <a:latin typeface="Calibri" pitchFamily="34" charset="0"/>
              <a:cs typeface="Arabic Typesetting" pitchFamily="66" charset="-78"/>
            </a:endParaRPr>
          </a:p>
          <a:p>
            <a:r>
              <a:rPr lang="pl-PL" b="1" dirty="0" smtClean="0">
                <a:solidFill>
                  <a:srgbClr val="00B0F0"/>
                </a:solidFill>
                <a:latin typeface="Calibri" pitchFamily="34" charset="0"/>
                <a:cs typeface="Arabic Typesetting" pitchFamily="66" charset="-78"/>
              </a:rPr>
              <a:t>Zdrowie, </a:t>
            </a:r>
            <a:r>
              <a:rPr lang="pl-PL" b="1" dirty="0">
                <a:solidFill>
                  <a:srgbClr val="00B0F0"/>
                </a:solidFill>
                <a:latin typeface="Calibri" pitchFamily="34" charset="0"/>
                <a:cs typeface="Arabic Typesetting" pitchFamily="66" charset="-78"/>
              </a:rPr>
              <a:t>Woda </a:t>
            </a:r>
            <a:r>
              <a:rPr lang="pl-PL" b="1" dirty="0" smtClean="0">
                <a:solidFill>
                  <a:srgbClr val="00B0F0"/>
                </a:solidFill>
                <a:latin typeface="Calibri" pitchFamily="34" charset="0"/>
                <a:cs typeface="Arabic Typesetting" pitchFamily="66" charset="-78"/>
              </a:rPr>
              <a:t>oraz </a:t>
            </a:r>
            <a:r>
              <a:rPr lang="pl-PL" b="1" dirty="0">
                <a:solidFill>
                  <a:srgbClr val="00B0F0"/>
                </a:solidFill>
                <a:latin typeface="Calibri" pitchFamily="34" charset="0"/>
                <a:cs typeface="Arabic Typesetting" pitchFamily="66" charset="-78"/>
              </a:rPr>
              <a:t>Edukacja – to </a:t>
            </a:r>
            <a:r>
              <a:rPr lang="pl-PL" b="1" dirty="0" smtClean="0">
                <a:solidFill>
                  <a:srgbClr val="00B0F0"/>
                </a:solidFill>
                <a:latin typeface="Calibri" pitchFamily="34" charset="0"/>
                <a:cs typeface="Arabic Typesetting" pitchFamily="66" charset="-78"/>
              </a:rPr>
              <a:t>Państwo wybierają, w który </a:t>
            </a:r>
            <a:r>
              <a:rPr lang="pl-PL" b="1" dirty="0">
                <a:solidFill>
                  <a:srgbClr val="00B0F0"/>
                </a:solidFill>
                <a:latin typeface="Calibri" pitchFamily="34" charset="0"/>
                <a:cs typeface="Arabic Typesetting" pitchFamily="66" charset="-78"/>
              </a:rPr>
              <a:t>obszar </a:t>
            </a:r>
            <a:r>
              <a:rPr lang="pl-PL" b="1" dirty="0" smtClean="0">
                <a:solidFill>
                  <a:srgbClr val="00B0F0"/>
                </a:solidFill>
                <a:latin typeface="Calibri" pitchFamily="34" charset="0"/>
                <a:cs typeface="Arabic Typesetting" pitchFamily="66" charset="-78"/>
              </a:rPr>
              <a:t>zainwestują!</a:t>
            </a:r>
            <a:endParaRPr lang="pl-PL" dirty="0">
              <a:solidFill>
                <a:srgbClr val="00B0F0"/>
              </a:solidFill>
              <a:latin typeface="Calibri" pitchFamily="34" charset="0"/>
              <a:cs typeface="Arabic Typesetting" pitchFamily="66" charset="-78"/>
            </a:endParaRPr>
          </a:p>
        </p:txBody>
      </p:sp>
      <p:pic>
        <p:nvPicPr>
          <p:cNvPr id="13" name="Obraz 12" descr="kartk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63379" y="2803999"/>
            <a:ext cx="2360445" cy="33613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Obraz 20" descr="kartk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19462" y="2802600"/>
            <a:ext cx="2497182" cy="33627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6870" name="pole tekstowe 23"/>
          <p:cNvSpPr txBox="1">
            <a:spLocks noChangeArrowheads="1"/>
          </p:cNvSpPr>
          <p:nvPr/>
        </p:nvSpPr>
        <p:spPr bwMode="auto">
          <a:xfrm>
            <a:off x="323850" y="5300663"/>
            <a:ext cx="2232025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b="1" dirty="0" smtClean="0">
                <a:solidFill>
                  <a:srgbClr val="00B0F0"/>
                </a:solidFill>
                <a:latin typeface="Calibri" pitchFamily="34" charset="0"/>
              </a:rPr>
              <a:t>ZDROWIE  -</a:t>
            </a:r>
          </a:p>
          <a:p>
            <a:r>
              <a:rPr lang="pl-PL" b="1" dirty="0" smtClean="0">
                <a:solidFill>
                  <a:srgbClr val="00B0F0"/>
                </a:solidFill>
                <a:latin typeface="Calibri" pitchFamily="34" charset="0"/>
              </a:rPr>
              <a:t>inwestycja </a:t>
            </a:r>
            <a:r>
              <a:rPr lang="pl-PL" b="1" dirty="0">
                <a:solidFill>
                  <a:srgbClr val="00B0F0"/>
                </a:solidFill>
                <a:latin typeface="Calibri" pitchFamily="34" charset="0"/>
              </a:rPr>
              <a:t>bezcenna</a:t>
            </a:r>
          </a:p>
          <a:p>
            <a:endParaRPr lang="pl-PL" b="1" dirty="0">
              <a:solidFill>
                <a:srgbClr val="00B0F0"/>
              </a:solidFill>
              <a:latin typeface="Calibri" pitchFamily="34" charset="0"/>
            </a:endParaRPr>
          </a:p>
        </p:txBody>
      </p:sp>
      <p:sp>
        <p:nvSpPr>
          <p:cNvPr id="36871" name="pole tekstowe 24"/>
          <p:cNvSpPr txBox="1">
            <a:spLocks noChangeArrowheads="1"/>
          </p:cNvSpPr>
          <p:nvPr/>
        </p:nvSpPr>
        <p:spPr bwMode="auto">
          <a:xfrm>
            <a:off x="3348038" y="5373688"/>
            <a:ext cx="18621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b="1" dirty="0" smtClean="0">
                <a:solidFill>
                  <a:srgbClr val="00B0F0"/>
                </a:solidFill>
                <a:latin typeface="Calibri" pitchFamily="34" charset="0"/>
              </a:rPr>
              <a:t>WODA -</a:t>
            </a:r>
            <a:r>
              <a:rPr lang="pl-PL" b="1" dirty="0">
                <a:solidFill>
                  <a:srgbClr val="00B0F0"/>
                </a:solidFill>
                <a:latin typeface="Calibri" pitchFamily="34" charset="0"/>
              </a:rPr>
              <a:t/>
            </a:r>
            <a:br>
              <a:rPr lang="pl-PL" b="1" dirty="0">
                <a:solidFill>
                  <a:srgbClr val="00B0F0"/>
                </a:solidFill>
                <a:latin typeface="Calibri" pitchFamily="34" charset="0"/>
              </a:rPr>
            </a:br>
            <a:r>
              <a:rPr lang="pl-PL" b="1" dirty="0">
                <a:solidFill>
                  <a:srgbClr val="00B0F0"/>
                </a:solidFill>
                <a:latin typeface="Calibri" pitchFamily="34" charset="0"/>
              </a:rPr>
              <a:t>inwestycja trwała</a:t>
            </a:r>
          </a:p>
        </p:txBody>
      </p:sp>
      <p:sp>
        <p:nvSpPr>
          <p:cNvPr id="36872" name="pole tekstowe 25"/>
          <p:cNvSpPr txBox="1">
            <a:spLocks noChangeArrowheads="1"/>
          </p:cNvSpPr>
          <p:nvPr/>
        </p:nvSpPr>
        <p:spPr bwMode="auto">
          <a:xfrm>
            <a:off x="6300788" y="5445125"/>
            <a:ext cx="23844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b="1" dirty="0" smtClean="0">
                <a:solidFill>
                  <a:srgbClr val="00B0F0"/>
                </a:solidFill>
                <a:latin typeface="Calibri" pitchFamily="34" charset="0"/>
              </a:rPr>
              <a:t>EDUKACJA - inwestycja </a:t>
            </a:r>
            <a:r>
              <a:rPr lang="pl-PL" b="1" dirty="0">
                <a:solidFill>
                  <a:srgbClr val="00B0F0"/>
                </a:solidFill>
                <a:latin typeface="Calibri" pitchFamily="34" charset="0"/>
              </a:rPr>
              <a:t/>
            </a:r>
            <a:br>
              <a:rPr lang="pl-PL" b="1" dirty="0">
                <a:solidFill>
                  <a:srgbClr val="00B0F0"/>
                </a:solidFill>
                <a:latin typeface="Calibri" pitchFamily="34" charset="0"/>
              </a:rPr>
            </a:br>
            <a:r>
              <a:rPr lang="pl-PL" b="1" dirty="0">
                <a:solidFill>
                  <a:srgbClr val="00B0F0"/>
                </a:solidFill>
                <a:latin typeface="Calibri" pitchFamily="34" charset="0"/>
              </a:rPr>
              <a:t>długoterminowa </a:t>
            </a:r>
          </a:p>
        </p:txBody>
      </p:sp>
      <p:pic>
        <p:nvPicPr>
          <p:cNvPr id="36874" name="Obraz 29" descr="zdr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767" y="2996952"/>
            <a:ext cx="223202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6" name="Picture 2" descr="C:\Users\MMalinowska\Downloads\456344_10152159195080593_1008867428_o.jpg"/>
          <p:cNvPicPr>
            <a:picLocks noChangeAspect="1" noChangeArrowheads="1"/>
          </p:cNvPicPr>
          <p:nvPr/>
        </p:nvPicPr>
        <p:blipFill>
          <a:blip r:embed="rId4" cstate="print"/>
          <a:srcRect t="15733" b="12345"/>
          <a:stretch>
            <a:fillRect/>
          </a:stretch>
        </p:blipFill>
        <p:spPr bwMode="auto">
          <a:xfrm>
            <a:off x="3347864" y="2996952"/>
            <a:ext cx="2376264" cy="2304256"/>
          </a:xfrm>
          <a:prstGeom prst="rect">
            <a:avLst/>
          </a:prstGeom>
          <a:noFill/>
        </p:spPr>
      </p:pic>
      <p:pic>
        <p:nvPicPr>
          <p:cNvPr id="57348" name="Picture 4" descr="C:\Users\MMalinowska\Desktop\IMG_0658.JPG"/>
          <p:cNvPicPr>
            <a:picLocks noChangeAspect="1" noChangeArrowheads="1"/>
          </p:cNvPicPr>
          <p:nvPr/>
        </p:nvPicPr>
        <p:blipFill>
          <a:blip r:embed="rId5" cstate="print"/>
          <a:srcRect l="16694" t="33352" r="6992" b="15824"/>
          <a:stretch>
            <a:fillRect/>
          </a:stretch>
        </p:blipFill>
        <p:spPr bwMode="auto">
          <a:xfrm>
            <a:off x="6300192" y="2996952"/>
            <a:ext cx="2304256" cy="2304256"/>
          </a:xfrm>
          <a:prstGeom prst="rect">
            <a:avLst/>
          </a:prstGeom>
          <a:noFill/>
        </p:spPr>
      </p:pic>
      <p:sp>
        <p:nvSpPr>
          <p:cNvPr id="18" name="Tytuł 3"/>
          <p:cNvSpPr>
            <a:spLocks/>
          </p:cNvSpPr>
          <p:nvPr/>
        </p:nvSpPr>
        <p:spPr bwMode="auto">
          <a:xfrm>
            <a:off x="0" y="477838"/>
            <a:ext cx="9144000" cy="647700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50000"/>
              </a:spcBef>
            </a:pPr>
            <a:r>
              <a:rPr lang="pl-PL" sz="2000" b="1" dirty="0" smtClean="0">
                <a:solidFill>
                  <a:schemeClr val="bg1"/>
                </a:solidFill>
                <a:latin typeface="Calibri" pitchFamily="34" charset="0"/>
              </a:rPr>
              <a:t>Poznajmy wszystkie kategorie inwestowania!</a:t>
            </a:r>
            <a:endParaRPr lang="pl-PL" sz="20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19" name="Obraz 18" descr="kartk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98064" y="332656"/>
            <a:ext cx="966423" cy="10801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Obraz 19" descr="kartk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32240" y="332656"/>
            <a:ext cx="966423" cy="10801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Obraz 21" descr="kartk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36096" y="332656"/>
            <a:ext cx="966423" cy="10801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Obraz 22" descr="12065689441460351022Angelo_Gemmi_drop.svg.hi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948264" y="260648"/>
            <a:ext cx="522815" cy="720080"/>
          </a:xfrm>
          <a:prstGeom prst="rect">
            <a:avLst/>
          </a:prstGeom>
        </p:spPr>
      </p:pic>
      <p:sp>
        <p:nvSpPr>
          <p:cNvPr id="24" name="pole tekstowe 23"/>
          <p:cNvSpPr txBox="1">
            <a:spLocks noChangeArrowheads="1"/>
          </p:cNvSpPr>
          <p:nvPr/>
        </p:nvSpPr>
        <p:spPr bwMode="auto">
          <a:xfrm>
            <a:off x="6479431" y="1104801"/>
            <a:ext cx="13684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1400" dirty="0" smtClean="0">
                <a:solidFill>
                  <a:srgbClr val="00B0F0"/>
                </a:solidFill>
                <a:latin typeface="Corbel" pitchFamily="34" charset="0"/>
              </a:rPr>
              <a:t>woda</a:t>
            </a:r>
            <a:endParaRPr lang="pl-PL" sz="1400" dirty="0">
              <a:solidFill>
                <a:srgbClr val="00B0F0"/>
              </a:solidFill>
              <a:latin typeface="Corbel" pitchFamily="34" charset="0"/>
            </a:endParaRPr>
          </a:p>
        </p:txBody>
      </p:sp>
      <p:sp>
        <p:nvSpPr>
          <p:cNvPr id="25" name="pole tekstowe 24"/>
          <p:cNvSpPr txBox="1">
            <a:spLocks noChangeArrowheads="1"/>
          </p:cNvSpPr>
          <p:nvPr/>
        </p:nvSpPr>
        <p:spPr bwMode="auto">
          <a:xfrm>
            <a:off x="5220072" y="1124744"/>
            <a:ext cx="13684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1400" dirty="0" smtClean="0">
                <a:solidFill>
                  <a:srgbClr val="00B0F0"/>
                </a:solidFill>
                <a:latin typeface="Corbel" pitchFamily="34" charset="0"/>
              </a:rPr>
              <a:t>zdrowie</a:t>
            </a:r>
            <a:endParaRPr lang="pl-PL" sz="1400" dirty="0">
              <a:solidFill>
                <a:srgbClr val="00B0F0"/>
              </a:solidFill>
              <a:latin typeface="Corbel" pitchFamily="34" charset="0"/>
            </a:endParaRPr>
          </a:p>
        </p:txBody>
      </p:sp>
      <p:pic>
        <p:nvPicPr>
          <p:cNvPr id="26" name="Obraz 16" descr="syringe-hi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9061400">
            <a:off x="5592818" y="396656"/>
            <a:ext cx="698500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Obraz 26" descr="book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028383" y="404665"/>
            <a:ext cx="919251" cy="648072"/>
          </a:xfrm>
          <a:prstGeom prst="rect">
            <a:avLst/>
          </a:prstGeom>
        </p:spPr>
      </p:pic>
      <p:sp>
        <p:nvSpPr>
          <p:cNvPr id="28" name="pole tekstowe 27"/>
          <p:cNvSpPr txBox="1">
            <a:spLocks noChangeArrowheads="1"/>
          </p:cNvSpPr>
          <p:nvPr/>
        </p:nvSpPr>
        <p:spPr bwMode="auto">
          <a:xfrm>
            <a:off x="7775575" y="1104801"/>
            <a:ext cx="13684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1400" dirty="0" smtClean="0">
                <a:solidFill>
                  <a:srgbClr val="00B0F0"/>
                </a:solidFill>
                <a:latin typeface="Corbel" pitchFamily="34" charset="0"/>
              </a:rPr>
              <a:t>edukacja</a:t>
            </a:r>
            <a:endParaRPr lang="pl-PL" sz="1400" dirty="0">
              <a:solidFill>
                <a:srgbClr val="00B0F0"/>
              </a:solidFill>
              <a:latin typeface="Corbe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5" name="Picture 3" descr="C:\Users\MMalinowska\Desktop\UNI122622.jpg"/>
          <p:cNvPicPr>
            <a:picLocks noChangeAspect="1" noChangeArrowheads="1"/>
          </p:cNvPicPr>
          <p:nvPr/>
        </p:nvPicPr>
        <p:blipFill>
          <a:blip r:embed="rId2" cstate="print"/>
          <a:srcRect r="1112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5" name="Tytuł 3"/>
          <p:cNvSpPr>
            <a:spLocks/>
          </p:cNvSpPr>
          <p:nvPr/>
        </p:nvSpPr>
        <p:spPr bwMode="auto">
          <a:xfrm>
            <a:off x="0" y="477838"/>
            <a:ext cx="9144000" cy="647700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pl-PL" sz="2000" b="1" dirty="0" smtClean="0">
                <a:solidFill>
                  <a:schemeClr val="bg1"/>
                </a:solidFill>
                <a:latin typeface="Calibri" pitchFamily="34" charset="0"/>
              </a:rPr>
              <a:t>    1. ZDROWIE – inwestycja bezcenna				</a:t>
            </a:r>
          </a:p>
        </p:txBody>
      </p:sp>
      <p:pic>
        <p:nvPicPr>
          <p:cNvPr id="28" name="Obraz 27" descr="kartk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98064" y="332656"/>
            <a:ext cx="966423" cy="10801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8919" name="pole tekstowe 17"/>
          <p:cNvSpPr txBox="1">
            <a:spLocks noChangeArrowheads="1"/>
          </p:cNvSpPr>
          <p:nvPr/>
        </p:nvSpPr>
        <p:spPr bwMode="auto">
          <a:xfrm>
            <a:off x="7775575" y="1104801"/>
            <a:ext cx="13684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1400" dirty="0" smtClean="0">
                <a:solidFill>
                  <a:srgbClr val="00B0F0"/>
                </a:solidFill>
                <a:latin typeface="Corbel" pitchFamily="34" charset="0"/>
              </a:rPr>
              <a:t>zdrowie</a:t>
            </a:r>
            <a:endParaRPr lang="pl-PL" sz="1400" dirty="0">
              <a:solidFill>
                <a:srgbClr val="00B0F0"/>
              </a:solidFill>
              <a:latin typeface="Corbel" pitchFamily="34" charset="0"/>
            </a:endParaRPr>
          </a:p>
        </p:txBody>
      </p:sp>
      <p:pic>
        <p:nvPicPr>
          <p:cNvPr id="38918" name="Obraz 16" descr="syringe-hi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9061400">
            <a:off x="8181273" y="386503"/>
            <a:ext cx="698500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 descr="TEZE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00192" y="3207395"/>
            <a:ext cx="2232248" cy="22378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5" name="Tytuł 3"/>
          <p:cNvSpPr>
            <a:spLocks/>
          </p:cNvSpPr>
          <p:nvPr/>
        </p:nvSpPr>
        <p:spPr bwMode="auto">
          <a:xfrm>
            <a:off x="0" y="477838"/>
            <a:ext cx="9144000" cy="647700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pl-PL" sz="2000" b="1" dirty="0" smtClean="0">
                <a:solidFill>
                  <a:schemeClr val="bg1"/>
                </a:solidFill>
                <a:latin typeface="Calibri" pitchFamily="34" charset="0"/>
              </a:rPr>
              <a:t>    1. ZDROWIE – inwestycja bezcenna				</a:t>
            </a:r>
          </a:p>
        </p:txBody>
      </p:sp>
      <p:sp>
        <p:nvSpPr>
          <p:cNvPr id="38914" name="pole tekstowe 21"/>
          <p:cNvSpPr txBox="1">
            <a:spLocks noChangeArrowheads="1"/>
          </p:cNvSpPr>
          <p:nvPr/>
        </p:nvSpPr>
        <p:spPr bwMode="auto">
          <a:xfrm>
            <a:off x="251520" y="1303600"/>
            <a:ext cx="8712968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b="1" dirty="0" smtClean="0">
                <a:solidFill>
                  <a:srgbClr val="00B0F0"/>
                </a:solidFill>
                <a:latin typeface="+mj-lt"/>
                <a:cs typeface="Arabic Typesetting" pitchFamily="66" charset="-78"/>
              </a:rPr>
              <a:t>SZCZEPIENIA</a:t>
            </a:r>
          </a:p>
          <a:p>
            <a:endParaRPr lang="pl-PL" b="1" dirty="0" smtClean="0">
              <a:solidFill>
                <a:srgbClr val="00B0F0"/>
              </a:solidFill>
              <a:latin typeface="+mj-lt"/>
              <a:cs typeface="Arabic Typesetting" pitchFamily="66" charset="-78"/>
            </a:endParaRPr>
          </a:p>
          <a:p>
            <a:r>
              <a:rPr lang="pl-PL" dirty="0" smtClean="0">
                <a:latin typeface="+mj-lt"/>
                <a:cs typeface="Arabic Typesetting" pitchFamily="66" charset="-78"/>
              </a:rPr>
              <a:t>Przed wieloma groźnymi chorobami można dzieci łatwo i tanio ochronić. Jak? Wystarczy     w odpowiednim momencie je zaszczepić!  </a:t>
            </a:r>
            <a:r>
              <a:rPr lang="pl-PL" b="1" dirty="0" smtClean="0">
                <a:latin typeface="+mj-lt"/>
                <a:cs typeface="Arabic Typesetting" pitchFamily="66" charset="-78"/>
              </a:rPr>
              <a:t>Szczepionki </a:t>
            </a:r>
            <a:r>
              <a:rPr lang="pl-PL" b="1" dirty="0">
                <a:latin typeface="+mj-lt"/>
                <a:cs typeface="Arabic Typesetting" pitchFamily="66" charset="-78"/>
              </a:rPr>
              <a:t>to tania i skuteczna odpowiedź na problem groźnych chorób. </a:t>
            </a:r>
          </a:p>
        </p:txBody>
      </p:sp>
      <p:pic>
        <p:nvPicPr>
          <p:cNvPr id="28" name="Obraz 27" descr="kartk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98064" y="332656"/>
            <a:ext cx="966423" cy="10801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8919" name="pole tekstowe 17"/>
          <p:cNvSpPr txBox="1">
            <a:spLocks noChangeArrowheads="1"/>
          </p:cNvSpPr>
          <p:nvPr/>
        </p:nvSpPr>
        <p:spPr bwMode="auto">
          <a:xfrm>
            <a:off x="7775575" y="1104801"/>
            <a:ext cx="13684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1400" dirty="0">
                <a:solidFill>
                  <a:srgbClr val="00B0F0"/>
                </a:solidFill>
                <a:latin typeface="Corbel" pitchFamily="34" charset="0"/>
              </a:rPr>
              <a:t>szczepienia</a:t>
            </a:r>
          </a:p>
        </p:txBody>
      </p:sp>
      <p:pic>
        <p:nvPicPr>
          <p:cNvPr id="19" name="Obraz 18" descr="ODR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19872" y="3212976"/>
            <a:ext cx="2232248" cy="22322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" name="Obraz 19" descr="POLI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7544" y="3212976"/>
            <a:ext cx="2232248" cy="22322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8922" name="pole tekstowe 21"/>
          <p:cNvSpPr txBox="1">
            <a:spLocks noChangeArrowheads="1"/>
          </p:cNvSpPr>
          <p:nvPr/>
        </p:nvSpPr>
        <p:spPr bwMode="auto">
          <a:xfrm>
            <a:off x="323528" y="5734997"/>
            <a:ext cx="259244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b="1" dirty="0" smtClean="0">
                <a:solidFill>
                  <a:srgbClr val="00B0F0"/>
                </a:solidFill>
                <a:latin typeface="+mj-lt"/>
              </a:rPr>
              <a:t>Szczepionki przeciw polio</a:t>
            </a:r>
            <a:endParaRPr lang="pl-PL" b="1" dirty="0">
              <a:solidFill>
                <a:srgbClr val="00B0F0"/>
              </a:solidFill>
              <a:latin typeface="+mj-lt"/>
            </a:endParaRPr>
          </a:p>
          <a:p>
            <a:r>
              <a:rPr lang="pl-PL" b="1" dirty="0" smtClean="0">
                <a:solidFill>
                  <a:srgbClr val="00B0F0"/>
                </a:solidFill>
                <a:latin typeface="+mj-lt"/>
              </a:rPr>
              <a:t>0,56 </a:t>
            </a:r>
            <a:r>
              <a:rPr lang="pl-PL" b="1" dirty="0">
                <a:solidFill>
                  <a:srgbClr val="00B0F0"/>
                </a:solidFill>
                <a:latin typeface="+mj-lt"/>
              </a:rPr>
              <a:t>zł/szt</a:t>
            </a:r>
            <a:r>
              <a:rPr lang="pl-PL" b="1" dirty="0" smtClean="0">
                <a:solidFill>
                  <a:srgbClr val="00B0F0"/>
                </a:solidFill>
                <a:latin typeface="+mj-lt"/>
              </a:rPr>
              <a:t>.</a:t>
            </a:r>
            <a:endParaRPr lang="pl-PL" b="1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38923" name="pole tekstowe 22"/>
          <p:cNvSpPr txBox="1">
            <a:spLocks noChangeArrowheads="1"/>
          </p:cNvSpPr>
          <p:nvPr/>
        </p:nvSpPr>
        <p:spPr bwMode="auto">
          <a:xfrm>
            <a:off x="3172213" y="5733256"/>
            <a:ext cx="269593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b="1" dirty="0" smtClean="0">
                <a:solidFill>
                  <a:srgbClr val="00B0F0"/>
                </a:solidFill>
                <a:latin typeface="+mj-lt"/>
              </a:rPr>
              <a:t>Szczepionki przeciw odrze</a:t>
            </a:r>
            <a:endParaRPr lang="pl-PL" b="1" dirty="0">
              <a:solidFill>
                <a:srgbClr val="00B0F0"/>
              </a:solidFill>
              <a:latin typeface="+mj-lt"/>
            </a:endParaRPr>
          </a:p>
          <a:p>
            <a:r>
              <a:rPr lang="pl-PL" b="1" dirty="0" smtClean="0">
                <a:solidFill>
                  <a:srgbClr val="00B0F0"/>
                </a:solidFill>
                <a:latin typeface="+mj-lt"/>
              </a:rPr>
              <a:t>0,89 </a:t>
            </a:r>
            <a:r>
              <a:rPr lang="pl-PL" b="1" dirty="0">
                <a:solidFill>
                  <a:srgbClr val="00B0F0"/>
                </a:solidFill>
                <a:latin typeface="+mj-lt"/>
              </a:rPr>
              <a:t>zł/szt.</a:t>
            </a:r>
          </a:p>
        </p:txBody>
      </p:sp>
      <p:sp>
        <p:nvSpPr>
          <p:cNvPr id="38925" name="pole tekstowe 22"/>
          <p:cNvSpPr txBox="1">
            <a:spLocks noChangeArrowheads="1"/>
          </p:cNvSpPr>
          <p:nvPr/>
        </p:nvSpPr>
        <p:spPr bwMode="auto">
          <a:xfrm>
            <a:off x="6131212" y="5734997"/>
            <a:ext cx="283327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b="1" dirty="0" smtClean="0">
                <a:solidFill>
                  <a:srgbClr val="00B0F0"/>
                </a:solidFill>
                <a:latin typeface="+mj-lt"/>
              </a:rPr>
              <a:t>Szczepionki przeciw tężcowi</a:t>
            </a:r>
            <a:endParaRPr lang="pl-PL" b="1" dirty="0">
              <a:solidFill>
                <a:srgbClr val="00B0F0"/>
              </a:solidFill>
              <a:latin typeface="+mj-lt"/>
            </a:endParaRPr>
          </a:p>
          <a:p>
            <a:r>
              <a:rPr lang="pl-PL" b="1" dirty="0" smtClean="0">
                <a:solidFill>
                  <a:srgbClr val="00B0F0"/>
                </a:solidFill>
                <a:latin typeface="+mj-lt"/>
              </a:rPr>
              <a:t>0,19 </a:t>
            </a:r>
            <a:r>
              <a:rPr lang="pl-PL" b="1" dirty="0">
                <a:solidFill>
                  <a:srgbClr val="00B0F0"/>
                </a:solidFill>
                <a:latin typeface="+mj-lt"/>
              </a:rPr>
              <a:t>zł/szt.</a:t>
            </a:r>
          </a:p>
        </p:txBody>
      </p:sp>
      <p:pic>
        <p:nvPicPr>
          <p:cNvPr id="38918" name="Obraz 16" descr="syringe-hi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9061400">
            <a:off x="8181273" y="386503"/>
            <a:ext cx="698500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ytuł 3"/>
          <p:cNvSpPr>
            <a:spLocks/>
          </p:cNvSpPr>
          <p:nvPr/>
        </p:nvSpPr>
        <p:spPr bwMode="auto">
          <a:xfrm>
            <a:off x="0" y="477838"/>
            <a:ext cx="9144000" cy="647700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pl-PL" sz="2000" b="1" dirty="0" smtClean="0">
                <a:solidFill>
                  <a:schemeClr val="bg1"/>
                </a:solidFill>
                <a:latin typeface="Calibri" pitchFamily="34" charset="0"/>
              </a:rPr>
              <a:t>    1. ZDROWIE – inwestycja bezcenna				</a:t>
            </a:r>
          </a:p>
        </p:txBody>
      </p:sp>
      <p:pic>
        <p:nvPicPr>
          <p:cNvPr id="28" name="Obraz 27" descr="kartk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98064" y="332656"/>
            <a:ext cx="966423" cy="10801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8919" name="pole tekstowe 17"/>
          <p:cNvSpPr txBox="1">
            <a:spLocks noChangeArrowheads="1"/>
          </p:cNvSpPr>
          <p:nvPr/>
        </p:nvSpPr>
        <p:spPr bwMode="auto">
          <a:xfrm>
            <a:off x="7775575" y="1104801"/>
            <a:ext cx="13684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1400" dirty="0">
                <a:solidFill>
                  <a:srgbClr val="00B0F0"/>
                </a:solidFill>
                <a:latin typeface="Corbel" pitchFamily="34" charset="0"/>
              </a:rPr>
              <a:t>szczepienia</a:t>
            </a:r>
          </a:p>
        </p:txBody>
      </p:sp>
      <p:pic>
        <p:nvPicPr>
          <p:cNvPr id="38918" name="Obraz 16" descr="syringe-hi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9061400">
            <a:off x="8181273" y="386503"/>
            <a:ext cx="698500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6" name="Picture 2" descr="C:\Users\MMalinowska\Desktop\UNI1211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1628800"/>
            <a:ext cx="3096344" cy="46445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pole tekstowe 21"/>
          <p:cNvSpPr txBox="1">
            <a:spLocks noChangeArrowheads="1"/>
          </p:cNvSpPr>
          <p:nvPr/>
        </p:nvSpPr>
        <p:spPr bwMode="auto">
          <a:xfrm>
            <a:off x="3779912" y="1441807"/>
            <a:ext cx="3744416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b="1" dirty="0" smtClean="0">
                <a:solidFill>
                  <a:srgbClr val="00B0F0"/>
                </a:solidFill>
                <a:latin typeface="+mj-lt"/>
              </a:rPr>
              <a:t>Dzięki inwestowaniu w szczepienia,   z pomocą UNICEF, dwuletni Pierre został zaszczepiony przeciwko polio!</a:t>
            </a:r>
          </a:p>
          <a:p>
            <a:endParaRPr lang="pl-PL" b="1" dirty="0" smtClean="0">
              <a:solidFill>
                <a:srgbClr val="00B0F0"/>
              </a:solidFill>
              <a:latin typeface="+mj-lt"/>
            </a:endParaRPr>
          </a:p>
          <a:p>
            <a:r>
              <a:rPr lang="pl-PL" b="1" dirty="0" smtClean="0">
                <a:solidFill>
                  <a:srgbClr val="00B0F0"/>
                </a:solidFill>
                <a:latin typeface="+mj-lt"/>
              </a:rPr>
              <a:t>Haiti, 2011</a:t>
            </a:r>
          </a:p>
          <a:p>
            <a:endParaRPr lang="pl-PL" b="1" dirty="0" smtClean="0">
              <a:solidFill>
                <a:srgbClr val="00B0F0"/>
              </a:solidFill>
              <a:latin typeface="+mj-lt"/>
            </a:endParaRPr>
          </a:p>
          <a:p>
            <a:endParaRPr lang="pl-PL" b="1" dirty="0" smtClean="0">
              <a:solidFill>
                <a:srgbClr val="00B0F0"/>
              </a:solidFill>
              <a:latin typeface="+mj-lt"/>
            </a:endParaRPr>
          </a:p>
          <a:p>
            <a:r>
              <a:rPr lang="pl-PL" dirty="0" smtClean="0">
                <a:latin typeface="+mj-lt"/>
              </a:rPr>
              <a:t>Tylko dzięki Państwa inwestycjom UNICEF może kontynuować swoje działania!</a:t>
            </a:r>
          </a:p>
          <a:p>
            <a:endParaRPr lang="pl-PL" b="1" dirty="0">
              <a:solidFill>
                <a:srgbClr val="00B0F0"/>
              </a:solidFill>
              <a:latin typeface="+mj-lt"/>
            </a:endParaRPr>
          </a:p>
        </p:txBody>
      </p:sp>
      <p:pic>
        <p:nvPicPr>
          <p:cNvPr id="17" name="Picture 2" descr="C:\Users\MMalinowska\Desktop\GV08-004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99655" y="4437112"/>
            <a:ext cx="2791668" cy="18587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ytuł 3"/>
          <p:cNvSpPr>
            <a:spLocks/>
          </p:cNvSpPr>
          <p:nvPr/>
        </p:nvSpPr>
        <p:spPr bwMode="auto">
          <a:xfrm>
            <a:off x="0" y="477838"/>
            <a:ext cx="9144000" cy="647700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pl-PL" sz="2000" b="1" dirty="0" smtClean="0">
                <a:solidFill>
                  <a:schemeClr val="bg1"/>
                </a:solidFill>
                <a:latin typeface="Calibri" pitchFamily="34" charset="0"/>
              </a:rPr>
              <a:t>    1. ZDROWIE – inwestycja bezcenna				</a:t>
            </a:r>
          </a:p>
        </p:txBody>
      </p:sp>
      <p:sp>
        <p:nvSpPr>
          <p:cNvPr id="38914" name="pole tekstowe 21"/>
          <p:cNvSpPr txBox="1">
            <a:spLocks noChangeArrowheads="1"/>
          </p:cNvSpPr>
          <p:nvPr/>
        </p:nvSpPr>
        <p:spPr bwMode="auto">
          <a:xfrm>
            <a:off x="251520" y="1641574"/>
            <a:ext cx="871296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dirty="0" smtClean="0">
                <a:latin typeface="+mj-lt"/>
                <a:cs typeface="Arabic Typesetting" pitchFamily="66" charset="-78"/>
              </a:rPr>
              <a:t>Jednym z powodów niskiego odsetka zaszczepionych dzieci w krajach rozwijających się          jest problem dostępności do szczepień. UNICEF dociera ze szczepionkami do najtrudniej dostępnych regionów świata. </a:t>
            </a:r>
            <a:r>
              <a:rPr lang="pl-PL" b="1" dirty="0" smtClean="0">
                <a:latin typeface="+mj-lt"/>
                <a:cs typeface="Arabic Typesetting" pitchFamily="66" charset="-78"/>
              </a:rPr>
              <a:t>Umożliwiają to nam inwestycje Darczyńców w </a:t>
            </a:r>
            <a:r>
              <a:rPr lang="pl-PL" b="1" smtClean="0">
                <a:latin typeface="+mj-lt"/>
                <a:cs typeface="Arabic Typesetting" pitchFamily="66" charset="-78"/>
              </a:rPr>
              <a:t>rowery                                  i </a:t>
            </a:r>
            <a:r>
              <a:rPr lang="pl-PL" b="1" dirty="0" smtClean="0">
                <a:latin typeface="+mj-lt"/>
                <a:cs typeface="Arabic Typesetting" pitchFamily="66" charset="-78"/>
              </a:rPr>
              <a:t>lodówki!</a:t>
            </a:r>
            <a:endParaRPr lang="pl-PL" b="1" dirty="0">
              <a:latin typeface="+mj-lt"/>
              <a:cs typeface="Arabic Typesetting" pitchFamily="66" charset="-78"/>
            </a:endParaRPr>
          </a:p>
        </p:txBody>
      </p:sp>
      <p:pic>
        <p:nvPicPr>
          <p:cNvPr id="28" name="Obraz 27" descr="kartk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98064" y="332656"/>
            <a:ext cx="966423" cy="10801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8919" name="pole tekstowe 17"/>
          <p:cNvSpPr txBox="1">
            <a:spLocks noChangeArrowheads="1"/>
          </p:cNvSpPr>
          <p:nvPr/>
        </p:nvSpPr>
        <p:spPr bwMode="auto">
          <a:xfrm>
            <a:off x="7775575" y="1104801"/>
            <a:ext cx="13684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1400" dirty="0">
                <a:solidFill>
                  <a:srgbClr val="00B0F0"/>
                </a:solidFill>
                <a:latin typeface="Corbel" pitchFamily="34" charset="0"/>
              </a:rPr>
              <a:t>szczepienia</a:t>
            </a:r>
          </a:p>
        </p:txBody>
      </p:sp>
      <p:sp>
        <p:nvSpPr>
          <p:cNvPr id="38922" name="pole tekstowe 21"/>
          <p:cNvSpPr txBox="1">
            <a:spLocks noChangeArrowheads="1"/>
          </p:cNvSpPr>
          <p:nvPr/>
        </p:nvSpPr>
        <p:spPr bwMode="auto">
          <a:xfrm>
            <a:off x="5364088" y="5734997"/>
            <a:ext cx="359662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b="1" dirty="0" smtClean="0">
                <a:solidFill>
                  <a:srgbClr val="00B0F0"/>
                </a:solidFill>
                <a:latin typeface="+mj-lt"/>
              </a:rPr>
              <a:t>Lodówka do transportu szczepionek</a:t>
            </a:r>
            <a:endParaRPr lang="pl-PL" b="1" dirty="0">
              <a:solidFill>
                <a:srgbClr val="00B0F0"/>
              </a:solidFill>
              <a:latin typeface="+mj-lt"/>
            </a:endParaRPr>
          </a:p>
          <a:p>
            <a:r>
              <a:rPr lang="pl-PL" b="1" dirty="0" smtClean="0">
                <a:solidFill>
                  <a:srgbClr val="00B0F0"/>
                </a:solidFill>
                <a:latin typeface="+mj-lt"/>
              </a:rPr>
              <a:t>64,89 </a:t>
            </a:r>
            <a:r>
              <a:rPr lang="pl-PL" b="1" dirty="0">
                <a:solidFill>
                  <a:srgbClr val="00B0F0"/>
                </a:solidFill>
                <a:latin typeface="+mj-lt"/>
              </a:rPr>
              <a:t>zł/szt</a:t>
            </a:r>
            <a:r>
              <a:rPr lang="pl-PL" b="1" dirty="0" smtClean="0">
                <a:solidFill>
                  <a:srgbClr val="00B0F0"/>
                </a:solidFill>
                <a:latin typeface="+mj-lt"/>
              </a:rPr>
              <a:t>.</a:t>
            </a:r>
            <a:endParaRPr lang="pl-PL" b="1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38923" name="pole tekstowe 22"/>
          <p:cNvSpPr txBox="1">
            <a:spLocks noChangeArrowheads="1"/>
          </p:cNvSpPr>
          <p:nvPr/>
        </p:nvSpPr>
        <p:spPr bwMode="auto">
          <a:xfrm>
            <a:off x="683568" y="5733256"/>
            <a:ext cx="144956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b="1" dirty="0" smtClean="0">
                <a:solidFill>
                  <a:srgbClr val="00B0F0"/>
                </a:solidFill>
                <a:latin typeface="+mj-lt"/>
              </a:rPr>
              <a:t>Rower</a:t>
            </a:r>
          </a:p>
          <a:p>
            <a:r>
              <a:rPr lang="pl-PL" b="1" dirty="0" smtClean="0">
                <a:solidFill>
                  <a:srgbClr val="00B0F0"/>
                </a:solidFill>
                <a:latin typeface="+mj-lt"/>
              </a:rPr>
              <a:t>318,66 zł/szt.</a:t>
            </a:r>
            <a:endParaRPr lang="pl-PL" b="1" dirty="0">
              <a:solidFill>
                <a:srgbClr val="00B0F0"/>
              </a:solidFill>
              <a:latin typeface="+mj-lt"/>
            </a:endParaRPr>
          </a:p>
        </p:txBody>
      </p:sp>
      <p:pic>
        <p:nvPicPr>
          <p:cNvPr id="38918" name="Obraz 16" descr="syringe-hi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9061400">
            <a:off x="8181273" y="386503"/>
            <a:ext cx="698500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9" name="Picture 3" descr="C:\Users\MMalinowska\Desktop\HQ06-098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3068960"/>
            <a:ext cx="3810000" cy="25368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0420" name="Picture 4" descr="C:\Users\MMalinowska\Desktop\GV08-0051.jpg"/>
          <p:cNvPicPr>
            <a:picLocks noChangeAspect="1" noChangeArrowheads="1"/>
          </p:cNvPicPr>
          <p:nvPr/>
        </p:nvPicPr>
        <p:blipFill>
          <a:blip r:embed="rId5" cstate="print"/>
          <a:srcRect t="23540" b="5901"/>
          <a:stretch>
            <a:fillRect/>
          </a:stretch>
        </p:blipFill>
        <p:spPr bwMode="auto">
          <a:xfrm>
            <a:off x="5575127" y="3068960"/>
            <a:ext cx="2381249" cy="25202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ytuł 3"/>
          <p:cNvSpPr>
            <a:spLocks/>
          </p:cNvSpPr>
          <p:nvPr/>
        </p:nvSpPr>
        <p:spPr bwMode="auto">
          <a:xfrm>
            <a:off x="0" y="477838"/>
            <a:ext cx="9144000" cy="647700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pl-PL" sz="2000" b="1" dirty="0" smtClean="0">
                <a:solidFill>
                  <a:schemeClr val="bg1"/>
                </a:solidFill>
                <a:latin typeface="Calibri" pitchFamily="34" charset="0"/>
              </a:rPr>
              <a:t>    1. ZDROWIE – inwestycja bezcenna				</a:t>
            </a:r>
          </a:p>
        </p:txBody>
      </p:sp>
      <p:pic>
        <p:nvPicPr>
          <p:cNvPr id="28" name="Obraz 27" descr="kartk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98064" y="332656"/>
            <a:ext cx="966423" cy="10801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8919" name="pole tekstowe 17"/>
          <p:cNvSpPr txBox="1">
            <a:spLocks noChangeArrowheads="1"/>
          </p:cNvSpPr>
          <p:nvPr/>
        </p:nvSpPr>
        <p:spPr bwMode="auto">
          <a:xfrm>
            <a:off x="7775575" y="1104801"/>
            <a:ext cx="13684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1400" dirty="0" smtClean="0">
                <a:solidFill>
                  <a:srgbClr val="00B0F0"/>
                </a:solidFill>
                <a:latin typeface="Corbel" pitchFamily="34" charset="0"/>
              </a:rPr>
              <a:t>ochrona</a:t>
            </a:r>
            <a:endParaRPr lang="pl-PL" sz="1400" dirty="0">
              <a:solidFill>
                <a:srgbClr val="00B0F0"/>
              </a:solidFill>
              <a:latin typeface="Corbel" pitchFamily="34" charset="0"/>
            </a:endParaRPr>
          </a:p>
        </p:txBody>
      </p:sp>
      <p:pic>
        <p:nvPicPr>
          <p:cNvPr id="14" name="Obraz 13" descr="ball-hi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73079" y="260648"/>
            <a:ext cx="819401" cy="792088"/>
          </a:xfrm>
          <a:prstGeom prst="rect">
            <a:avLst/>
          </a:prstGeom>
        </p:spPr>
      </p:pic>
      <p:sp>
        <p:nvSpPr>
          <p:cNvPr id="17" name="pole tekstowe 21"/>
          <p:cNvSpPr txBox="1">
            <a:spLocks noChangeArrowheads="1"/>
          </p:cNvSpPr>
          <p:nvPr/>
        </p:nvSpPr>
        <p:spPr bwMode="auto">
          <a:xfrm>
            <a:off x="1043608" y="6021288"/>
            <a:ext cx="133254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b="1" dirty="0" smtClean="0">
                <a:solidFill>
                  <a:srgbClr val="00B0F0"/>
                </a:solidFill>
                <a:latin typeface="+mj-lt"/>
              </a:rPr>
              <a:t>Moskitiera</a:t>
            </a:r>
          </a:p>
          <a:p>
            <a:r>
              <a:rPr lang="pl-PL" b="1" dirty="0" smtClean="0">
                <a:solidFill>
                  <a:srgbClr val="00B0F0"/>
                </a:solidFill>
                <a:latin typeface="+mj-lt"/>
              </a:rPr>
              <a:t>17,88 zł/szt.</a:t>
            </a:r>
            <a:endParaRPr lang="pl-PL" b="1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251520" y="1196752"/>
            <a:ext cx="8172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>
                <a:solidFill>
                  <a:srgbClr val="00B0F0"/>
                </a:solidFill>
                <a:latin typeface="+mj-lt"/>
                <a:cs typeface="Arabic Typesetting" pitchFamily="66" charset="-78"/>
              </a:rPr>
              <a:t>OCHRONA</a:t>
            </a:r>
          </a:p>
          <a:p>
            <a:endParaRPr lang="pl-PL" b="1" dirty="0" smtClean="0">
              <a:solidFill>
                <a:srgbClr val="00B0F0"/>
              </a:solidFill>
              <a:latin typeface="+mj-lt"/>
              <a:cs typeface="Arabic Typesetting" pitchFamily="66" charset="-78"/>
            </a:endParaRPr>
          </a:p>
          <a:p>
            <a:r>
              <a:rPr lang="pl-PL" dirty="0" smtClean="0">
                <a:latin typeface="+mj-lt"/>
                <a:cs typeface="Arabic Typesetting" pitchFamily="66" charset="-78"/>
              </a:rPr>
              <a:t>Dzieci i zdrowie trzeba chronić. Jak? Czasami to naprawdę łatwe – wystarczy moskitiera, która ochroni przed roznoszącymi śmiertelną malarię komarami.</a:t>
            </a:r>
          </a:p>
          <a:p>
            <a:endParaRPr lang="pl-PL" dirty="0" smtClean="0">
              <a:latin typeface="+mj-lt"/>
              <a:cs typeface="Arabic Typesetting" pitchFamily="66" charset="-78"/>
            </a:endParaRPr>
          </a:p>
          <a:p>
            <a:r>
              <a:rPr lang="pl-PL" dirty="0" smtClean="0">
                <a:latin typeface="+mj-lt"/>
              </a:rPr>
              <a:t>Malaria jest największym zabójcą dzieci w Afryce, gdzie choroba ta zabija 2 dzieci                        co minutę.  </a:t>
            </a:r>
            <a:r>
              <a:rPr lang="pl-PL" b="1" dirty="0" smtClean="0">
                <a:latin typeface="+mj-lt"/>
              </a:rPr>
              <a:t>Wybierając moskitierę lub leki przeciwmalaryczne inwestują Państwo                         w ochronę dzieci przed malarią!</a:t>
            </a:r>
          </a:p>
        </p:txBody>
      </p:sp>
      <p:pic>
        <p:nvPicPr>
          <p:cNvPr id="58371" name="Picture 3" descr="E:\BizesKlasa\Prezenty bez pudła\FOTO\MOSKITIERA\GV08-00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23767" y="3789040"/>
            <a:ext cx="2916185" cy="19442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8372" name="Picture 4" descr="C:\Users\MMalinowska\Desktop\NY09-00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072" y="3772725"/>
            <a:ext cx="2952328" cy="19605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pole tekstowe 21"/>
          <p:cNvSpPr txBox="1">
            <a:spLocks noChangeArrowheads="1"/>
          </p:cNvSpPr>
          <p:nvPr/>
        </p:nvSpPr>
        <p:spPr bwMode="auto">
          <a:xfrm>
            <a:off x="5076056" y="6021288"/>
            <a:ext cx="277069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b="1" dirty="0" smtClean="0">
                <a:solidFill>
                  <a:srgbClr val="00B0F0"/>
                </a:solidFill>
                <a:latin typeface="+mj-lt"/>
              </a:rPr>
              <a:t>Leki przeciwmalaryczne</a:t>
            </a:r>
          </a:p>
          <a:p>
            <a:r>
              <a:rPr lang="pl-PL" b="1" dirty="0" smtClean="0">
                <a:solidFill>
                  <a:srgbClr val="00B0F0"/>
                </a:solidFill>
                <a:latin typeface="+mj-lt"/>
              </a:rPr>
              <a:t>3,28 zł/pakiet dla 1 dziecka</a:t>
            </a:r>
            <a:endParaRPr lang="pl-PL" b="1" dirty="0">
              <a:solidFill>
                <a:srgbClr val="00B0F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ytuł 3"/>
          <p:cNvSpPr>
            <a:spLocks/>
          </p:cNvSpPr>
          <p:nvPr/>
        </p:nvSpPr>
        <p:spPr bwMode="auto">
          <a:xfrm>
            <a:off x="0" y="477838"/>
            <a:ext cx="9144000" cy="647700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pl-PL" sz="2000" b="1" dirty="0" smtClean="0">
                <a:solidFill>
                  <a:schemeClr val="bg1"/>
                </a:solidFill>
                <a:latin typeface="Calibri" pitchFamily="34" charset="0"/>
              </a:rPr>
              <a:t>    1. ZDROWIE – inwestycja bezcenna				</a:t>
            </a:r>
          </a:p>
        </p:txBody>
      </p:sp>
      <p:pic>
        <p:nvPicPr>
          <p:cNvPr id="28" name="Obraz 27" descr="kartk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98064" y="332656"/>
            <a:ext cx="966423" cy="10801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8919" name="pole tekstowe 17"/>
          <p:cNvSpPr txBox="1">
            <a:spLocks noChangeArrowheads="1"/>
          </p:cNvSpPr>
          <p:nvPr/>
        </p:nvSpPr>
        <p:spPr bwMode="auto">
          <a:xfrm>
            <a:off x="7775575" y="1104801"/>
            <a:ext cx="13684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1400" dirty="0" smtClean="0">
                <a:solidFill>
                  <a:srgbClr val="00B0F0"/>
                </a:solidFill>
                <a:latin typeface="Corbel" pitchFamily="34" charset="0"/>
              </a:rPr>
              <a:t>ochrona</a:t>
            </a:r>
            <a:endParaRPr lang="pl-PL" sz="1400" dirty="0">
              <a:solidFill>
                <a:srgbClr val="00B0F0"/>
              </a:solidFill>
              <a:latin typeface="Corbel" pitchFamily="34" charset="0"/>
            </a:endParaRPr>
          </a:p>
        </p:txBody>
      </p:sp>
      <p:pic>
        <p:nvPicPr>
          <p:cNvPr id="14" name="Obraz 13" descr="ball-hi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73079" y="260648"/>
            <a:ext cx="819401" cy="792088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323528" y="1834946"/>
            <a:ext cx="31683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latin typeface="+mj-lt"/>
              </a:rPr>
              <a:t>W 2011 roku UNICEF dystrybuował, ufundowane przez Darczyńców, moskitiery dla rodzin z wioski </a:t>
            </a:r>
            <a:r>
              <a:rPr lang="pl-PL" dirty="0" err="1" smtClean="0">
                <a:latin typeface="+mj-lt"/>
              </a:rPr>
              <a:t>Garin</a:t>
            </a:r>
            <a:r>
              <a:rPr lang="pl-PL" dirty="0" smtClean="0">
                <a:latin typeface="+mj-lt"/>
              </a:rPr>
              <a:t> </a:t>
            </a:r>
            <a:r>
              <a:rPr lang="pl-PL" dirty="0" err="1" smtClean="0">
                <a:latin typeface="+mj-lt"/>
              </a:rPr>
              <a:t>Badjini</a:t>
            </a:r>
            <a:r>
              <a:rPr lang="pl-PL" dirty="0" smtClean="0">
                <a:latin typeface="+mj-lt"/>
              </a:rPr>
              <a:t> (Niger).</a:t>
            </a:r>
          </a:p>
          <a:p>
            <a:endParaRPr lang="pl-PL" b="1" dirty="0" smtClean="0">
              <a:latin typeface="+mj-lt"/>
            </a:endParaRPr>
          </a:p>
          <a:p>
            <a:r>
              <a:rPr lang="pl-PL" b="1" dirty="0" smtClean="0">
                <a:solidFill>
                  <a:srgbClr val="00B0F0"/>
                </a:solidFill>
                <a:latin typeface="+mj-lt"/>
              </a:rPr>
              <a:t>Dzięki inwestowaniu                      w moskitiery, młode mamy zasypiają spokojne razem                        ze swoimi pociechami, bez obawy o ukąszenia komarów przenoszących malarię.</a:t>
            </a:r>
            <a:br>
              <a:rPr lang="pl-PL" b="1" dirty="0" smtClean="0">
                <a:solidFill>
                  <a:srgbClr val="00B0F0"/>
                </a:solidFill>
                <a:latin typeface="+mj-lt"/>
              </a:rPr>
            </a:br>
            <a:r>
              <a:rPr lang="pl-PL" b="1" dirty="0" smtClean="0">
                <a:solidFill>
                  <a:srgbClr val="00B0F0"/>
                </a:solidFill>
                <a:latin typeface="+mj-lt"/>
              </a:rPr>
              <a:t/>
            </a:r>
            <a:br>
              <a:rPr lang="pl-PL" b="1" dirty="0" smtClean="0">
                <a:solidFill>
                  <a:srgbClr val="00B0F0"/>
                </a:solidFill>
                <a:latin typeface="+mj-lt"/>
              </a:rPr>
            </a:br>
            <a:r>
              <a:rPr lang="pl-PL" b="1" dirty="0" smtClean="0">
                <a:solidFill>
                  <a:srgbClr val="00B0F0"/>
                </a:solidFill>
                <a:latin typeface="+mj-lt"/>
              </a:rPr>
              <a:t>Niger, 2011</a:t>
            </a:r>
          </a:p>
        </p:txBody>
      </p:sp>
      <p:pic>
        <p:nvPicPr>
          <p:cNvPr id="59396" name="Picture 4" descr="C:\Users\MMalinowska\Desktop\UNI1094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2060848"/>
            <a:ext cx="5328592" cy="35486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ytuł 3"/>
          <p:cNvSpPr>
            <a:spLocks/>
          </p:cNvSpPr>
          <p:nvPr/>
        </p:nvSpPr>
        <p:spPr bwMode="auto">
          <a:xfrm>
            <a:off x="0" y="477838"/>
            <a:ext cx="9144000" cy="647700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pl-PL" sz="2000" b="1" dirty="0" smtClean="0">
                <a:solidFill>
                  <a:schemeClr val="bg1"/>
                </a:solidFill>
                <a:latin typeface="Calibri" pitchFamily="34" charset="0"/>
              </a:rPr>
              <a:t>    1. ZDROWIE – inwestycja bezcenna				</a:t>
            </a:r>
          </a:p>
        </p:txBody>
      </p:sp>
      <p:pic>
        <p:nvPicPr>
          <p:cNvPr id="28" name="Obraz 27" descr="kartk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98064" y="332656"/>
            <a:ext cx="966423" cy="10801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8919" name="pole tekstowe 17"/>
          <p:cNvSpPr txBox="1">
            <a:spLocks noChangeArrowheads="1"/>
          </p:cNvSpPr>
          <p:nvPr/>
        </p:nvSpPr>
        <p:spPr bwMode="auto">
          <a:xfrm>
            <a:off x="7775575" y="1104801"/>
            <a:ext cx="13684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1400" dirty="0" smtClean="0">
                <a:solidFill>
                  <a:srgbClr val="00B0F0"/>
                </a:solidFill>
                <a:latin typeface="Corbel" pitchFamily="34" charset="0"/>
              </a:rPr>
              <a:t>odżywianie</a:t>
            </a:r>
            <a:endParaRPr lang="pl-PL" sz="1400" dirty="0">
              <a:solidFill>
                <a:srgbClr val="00B0F0"/>
              </a:solidFill>
              <a:latin typeface="Corbel" pitchFamily="34" charset="0"/>
            </a:endParaRPr>
          </a:p>
        </p:txBody>
      </p:sp>
      <p:pic>
        <p:nvPicPr>
          <p:cNvPr id="6" name="Obraz 5" descr="bread-bun-hi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28384" y="620688"/>
            <a:ext cx="864095" cy="367241"/>
          </a:xfrm>
          <a:prstGeom prst="rect">
            <a:avLst/>
          </a:prstGeom>
        </p:spPr>
      </p:pic>
      <p:pic>
        <p:nvPicPr>
          <p:cNvPr id="58371" name="Picture 3" descr="E:\BizesKlasa\Prezenty bez pudła\FOTO\PLUMPY NUT\GV08-0063.jpg"/>
          <p:cNvPicPr>
            <a:picLocks noChangeAspect="1" noChangeArrowheads="1"/>
          </p:cNvPicPr>
          <p:nvPr/>
        </p:nvPicPr>
        <p:blipFill>
          <a:blip r:embed="rId4" cstate="print"/>
          <a:srcRect l="20719" t="7769"/>
          <a:stretch>
            <a:fillRect/>
          </a:stretch>
        </p:blipFill>
        <p:spPr bwMode="auto">
          <a:xfrm>
            <a:off x="409074" y="3501008"/>
            <a:ext cx="2506742" cy="19442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pole tekstowe 21"/>
          <p:cNvSpPr txBox="1">
            <a:spLocks noChangeArrowheads="1"/>
          </p:cNvSpPr>
          <p:nvPr/>
        </p:nvSpPr>
        <p:spPr bwMode="auto">
          <a:xfrm>
            <a:off x="323528" y="5661248"/>
            <a:ext cx="241700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b="1" dirty="0" smtClean="0">
                <a:solidFill>
                  <a:srgbClr val="00B0F0"/>
                </a:solidFill>
                <a:latin typeface="+mj-lt"/>
              </a:rPr>
              <a:t>Żywność terapeutyczna</a:t>
            </a:r>
          </a:p>
          <a:p>
            <a:r>
              <a:rPr lang="pl-PL" b="1" dirty="0" err="1" smtClean="0">
                <a:solidFill>
                  <a:srgbClr val="00B0F0"/>
                </a:solidFill>
                <a:latin typeface="+mj-lt"/>
              </a:rPr>
              <a:t>Plumpy’nut</a:t>
            </a:r>
            <a:endParaRPr lang="pl-PL" b="1" dirty="0">
              <a:solidFill>
                <a:srgbClr val="00B0F0"/>
              </a:solidFill>
              <a:latin typeface="+mj-lt"/>
            </a:endParaRPr>
          </a:p>
          <a:p>
            <a:r>
              <a:rPr lang="pl-PL" b="1" dirty="0" smtClean="0">
                <a:solidFill>
                  <a:srgbClr val="00B0F0"/>
                </a:solidFill>
                <a:latin typeface="+mj-lt"/>
              </a:rPr>
              <a:t>1,39 </a:t>
            </a:r>
            <a:r>
              <a:rPr lang="pl-PL" b="1" dirty="0">
                <a:solidFill>
                  <a:srgbClr val="00B0F0"/>
                </a:solidFill>
                <a:latin typeface="+mj-lt"/>
              </a:rPr>
              <a:t>zł/szt</a:t>
            </a:r>
            <a:r>
              <a:rPr lang="pl-PL" b="1" dirty="0" smtClean="0">
                <a:solidFill>
                  <a:srgbClr val="00B0F0"/>
                </a:solidFill>
                <a:latin typeface="+mj-lt"/>
              </a:rPr>
              <a:t>.</a:t>
            </a:r>
            <a:endParaRPr lang="pl-PL" b="1" dirty="0">
              <a:solidFill>
                <a:srgbClr val="00B0F0"/>
              </a:solidFill>
              <a:latin typeface="+mj-lt"/>
            </a:endParaRPr>
          </a:p>
        </p:txBody>
      </p:sp>
      <p:pic>
        <p:nvPicPr>
          <p:cNvPr id="58372" name="Picture 4" descr="E:\BizesKlasa\Prezenty bez pudła\FOTO\HIGH ENERGY BISCUITS\GV08-0087.jpg"/>
          <p:cNvPicPr>
            <a:picLocks noChangeAspect="1" noChangeArrowheads="1"/>
          </p:cNvPicPr>
          <p:nvPr/>
        </p:nvPicPr>
        <p:blipFill>
          <a:blip r:embed="rId5" cstate="print"/>
          <a:srcRect l="6782" r="7966"/>
          <a:stretch>
            <a:fillRect/>
          </a:stretch>
        </p:blipFill>
        <p:spPr bwMode="auto">
          <a:xfrm>
            <a:off x="3347864" y="3501008"/>
            <a:ext cx="2486101" cy="19442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pole tekstowe 21"/>
          <p:cNvSpPr txBox="1">
            <a:spLocks noChangeArrowheads="1"/>
          </p:cNvSpPr>
          <p:nvPr/>
        </p:nvSpPr>
        <p:spPr bwMode="auto">
          <a:xfrm>
            <a:off x="3203848" y="5674022"/>
            <a:ext cx="217392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b="1" dirty="0" smtClean="0">
                <a:solidFill>
                  <a:srgbClr val="00B0F0"/>
                </a:solidFill>
                <a:latin typeface="+mj-lt"/>
              </a:rPr>
              <a:t>Herbatniki</a:t>
            </a:r>
          </a:p>
          <a:p>
            <a:r>
              <a:rPr lang="pl-PL" b="1" dirty="0" smtClean="0">
                <a:solidFill>
                  <a:srgbClr val="00B0F0"/>
                </a:solidFill>
                <a:latin typeface="+mj-lt"/>
              </a:rPr>
              <a:t>wysokoenergetyczne</a:t>
            </a:r>
            <a:endParaRPr lang="pl-PL" b="1" dirty="0">
              <a:solidFill>
                <a:srgbClr val="00B0F0"/>
              </a:solidFill>
              <a:latin typeface="+mj-lt"/>
            </a:endParaRPr>
          </a:p>
          <a:p>
            <a:r>
              <a:rPr lang="pl-PL" b="1" dirty="0" smtClean="0">
                <a:solidFill>
                  <a:srgbClr val="00B0F0"/>
                </a:solidFill>
                <a:latin typeface="+mj-lt"/>
              </a:rPr>
              <a:t>3,61 zł/paczka</a:t>
            </a:r>
            <a:endParaRPr lang="pl-PL" b="1" dirty="0">
              <a:solidFill>
                <a:srgbClr val="00B0F0"/>
              </a:solidFill>
              <a:latin typeface="+mj-lt"/>
            </a:endParaRPr>
          </a:p>
        </p:txBody>
      </p:sp>
      <p:pic>
        <p:nvPicPr>
          <p:cNvPr id="58373" name="Picture 5" descr="E:\BizesKlasa\Prezenty bez pudła\FOTO\MLEKO TERAPEUTYCZNE\GV08-0071.jpg"/>
          <p:cNvPicPr>
            <a:picLocks noChangeAspect="1" noChangeArrowheads="1"/>
          </p:cNvPicPr>
          <p:nvPr/>
        </p:nvPicPr>
        <p:blipFill>
          <a:blip r:embed="rId6" cstate="print"/>
          <a:srcRect r="9114"/>
          <a:stretch>
            <a:fillRect/>
          </a:stretch>
        </p:blipFill>
        <p:spPr bwMode="auto">
          <a:xfrm>
            <a:off x="6300192" y="3501008"/>
            <a:ext cx="2664296" cy="19544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pole tekstowe 21"/>
          <p:cNvSpPr txBox="1">
            <a:spLocks noChangeArrowheads="1"/>
          </p:cNvSpPr>
          <p:nvPr/>
        </p:nvSpPr>
        <p:spPr bwMode="auto">
          <a:xfrm>
            <a:off x="6228184" y="5674022"/>
            <a:ext cx="154279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b="1" dirty="0" smtClean="0">
                <a:solidFill>
                  <a:srgbClr val="00B0F0"/>
                </a:solidFill>
                <a:latin typeface="+mj-lt"/>
              </a:rPr>
              <a:t>Mleko</a:t>
            </a:r>
          </a:p>
          <a:p>
            <a:r>
              <a:rPr lang="pl-PL" b="1" dirty="0" smtClean="0">
                <a:solidFill>
                  <a:srgbClr val="00B0F0"/>
                </a:solidFill>
                <a:latin typeface="+mj-lt"/>
              </a:rPr>
              <a:t>terapeutyczne</a:t>
            </a:r>
            <a:endParaRPr lang="pl-PL" b="1" dirty="0">
              <a:solidFill>
                <a:srgbClr val="00B0F0"/>
              </a:solidFill>
              <a:latin typeface="+mj-lt"/>
            </a:endParaRPr>
          </a:p>
          <a:p>
            <a:r>
              <a:rPr lang="pl-PL" b="1" dirty="0" smtClean="0">
                <a:solidFill>
                  <a:srgbClr val="00B0F0"/>
                </a:solidFill>
                <a:latin typeface="+mj-lt"/>
              </a:rPr>
              <a:t>7,58 zł/paczka</a:t>
            </a:r>
            <a:endParaRPr lang="pl-PL" b="1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16" name="Prostokąt 15"/>
          <p:cNvSpPr/>
          <p:nvPr/>
        </p:nvSpPr>
        <p:spPr>
          <a:xfrm>
            <a:off x="251520" y="1196752"/>
            <a:ext cx="79208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>
                <a:solidFill>
                  <a:srgbClr val="00B0F0"/>
                </a:solidFill>
                <a:latin typeface="+mj-lt"/>
                <a:cs typeface="Arabic Typesetting" pitchFamily="66" charset="-78"/>
              </a:rPr>
              <a:t>ODŻYWIANIE</a:t>
            </a:r>
          </a:p>
          <a:p>
            <a:endParaRPr lang="pl-PL" b="1" dirty="0" smtClean="0">
              <a:latin typeface="+mj-lt"/>
              <a:cs typeface="Arabic Typesetting" pitchFamily="66" charset="-78"/>
            </a:endParaRPr>
          </a:p>
          <a:p>
            <a:r>
              <a:rPr lang="pl-PL" dirty="0" smtClean="0">
                <a:latin typeface="+mj-lt"/>
                <a:cs typeface="Arabic Typesetting" pitchFamily="66" charset="-78"/>
              </a:rPr>
              <a:t>Żadne dziecko nie powinno być głodne! Ciężkie ostre niedożywienie może trwale zahamować rozwój dziecka, a w skrajnych przypadkach może prowadzić do śmierci.</a:t>
            </a:r>
          </a:p>
          <a:p>
            <a:endParaRPr lang="pl-PL" dirty="0" smtClean="0">
              <a:latin typeface="+mj-lt"/>
              <a:cs typeface="Arabic Typesetting" pitchFamily="66" charset="-78"/>
            </a:endParaRPr>
          </a:p>
          <a:p>
            <a:r>
              <a:rPr lang="pl-PL" b="1" dirty="0" smtClean="0">
                <a:latin typeface="+mj-lt"/>
                <a:cs typeface="Arabic Typesetting" pitchFamily="66" charset="-78"/>
              </a:rPr>
              <a:t>Wybierając odżywianie, ratują Państwo życie dziecka!</a:t>
            </a:r>
            <a:endParaRPr lang="pl-PL" b="1" dirty="0">
              <a:latin typeface="+mj-lt"/>
              <a:cs typeface="Arabic Typesetting" pitchFamily="66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Obraz 20" descr="kartk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56176" y="2780928"/>
            <a:ext cx="2497182" cy="30963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Obraz 20" descr="kartk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31840" y="2780928"/>
            <a:ext cx="2497182" cy="30963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ytuł 3"/>
          <p:cNvSpPr>
            <a:spLocks/>
          </p:cNvSpPr>
          <p:nvPr/>
        </p:nvSpPr>
        <p:spPr bwMode="auto">
          <a:xfrm>
            <a:off x="0" y="477838"/>
            <a:ext cx="9144000" cy="647700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pl-PL" sz="2000" b="1" dirty="0" smtClean="0">
                <a:solidFill>
                  <a:schemeClr val="bg1"/>
                </a:solidFill>
                <a:latin typeface="Calibri" pitchFamily="34" charset="0"/>
              </a:rPr>
              <a:t>    1. ZDROWIE – inwestycja bezcenna				</a:t>
            </a:r>
          </a:p>
        </p:txBody>
      </p:sp>
      <p:pic>
        <p:nvPicPr>
          <p:cNvPr id="28" name="Obraz 27" descr="kartk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98064" y="332656"/>
            <a:ext cx="966423" cy="10801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8919" name="pole tekstowe 17"/>
          <p:cNvSpPr txBox="1">
            <a:spLocks noChangeArrowheads="1"/>
          </p:cNvSpPr>
          <p:nvPr/>
        </p:nvSpPr>
        <p:spPr bwMode="auto">
          <a:xfrm>
            <a:off x="7775575" y="1104801"/>
            <a:ext cx="13684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1400" dirty="0" smtClean="0">
                <a:solidFill>
                  <a:srgbClr val="00B0F0"/>
                </a:solidFill>
                <a:latin typeface="Corbel" pitchFamily="34" charset="0"/>
              </a:rPr>
              <a:t>odżywianie</a:t>
            </a:r>
            <a:endParaRPr lang="pl-PL" sz="1400" dirty="0">
              <a:solidFill>
                <a:srgbClr val="00B0F0"/>
              </a:solidFill>
              <a:latin typeface="Corbel" pitchFamily="34" charset="0"/>
            </a:endParaRPr>
          </a:p>
        </p:txBody>
      </p:sp>
      <p:pic>
        <p:nvPicPr>
          <p:cNvPr id="6" name="Obraz 5" descr="bread-bun-hi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28384" y="620688"/>
            <a:ext cx="864095" cy="367241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323528" y="6237312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latin typeface="+mj-lt"/>
              </a:rPr>
              <a:t>Państwa inwestycja w odżywianie ma ogromne znaczenie – ratuje życie dziecka!</a:t>
            </a:r>
            <a:endParaRPr lang="pl-PL" b="1" dirty="0">
              <a:latin typeface="+mj-lt"/>
            </a:endParaRPr>
          </a:p>
        </p:txBody>
      </p:sp>
      <p:pic>
        <p:nvPicPr>
          <p:cNvPr id="56322" name="Picture 2" descr="C:\Users\MMalinowska\Desktop\ad1.bmp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131840" y="2807932"/>
            <a:ext cx="2440707" cy="2493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23" name="Picture 3" descr="C:\Users\MMalinowska\Desktop\ad2.bmp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6156176" y="2780928"/>
            <a:ext cx="2454519" cy="2507386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pole tekstowe 21"/>
          <p:cNvSpPr txBox="1">
            <a:spLocks noChangeArrowheads="1"/>
          </p:cNvSpPr>
          <p:nvPr/>
        </p:nvSpPr>
        <p:spPr bwMode="auto">
          <a:xfrm>
            <a:off x="6156176" y="5363924"/>
            <a:ext cx="21911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b="1" dirty="0" smtClean="0">
                <a:solidFill>
                  <a:srgbClr val="00B0F0"/>
                </a:solidFill>
                <a:latin typeface="+mj-lt"/>
              </a:rPr>
              <a:t>Kenia, wrzesień 2011</a:t>
            </a:r>
            <a:endParaRPr lang="pl-PL" b="1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19" name="pole tekstowe 21"/>
          <p:cNvSpPr txBox="1">
            <a:spLocks noChangeArrowheads="1"/>
          </p:cNvSpPr>
          <p:nvPr/>
        </p:nvSpPr>
        <p:spPr bwMode="auto">
          <a:xfrm>
            <a:off x="3103328" y="5363924"/>
            <a:ext cx="211211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b="1" dirty="0" smtClean="0">
                <a:solidFill>
                  <a:srgbClr val="00B0F0"/>
                </a:solidFill>
                <a:latin typeface="+mj-lt"/>
              </a:rPr>
              <a:t>Kenia, sierpień 2011</a:t>
            </a:r>
            <a:endParaRPr lang="pl-PL" b="1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20" name="pole tekstowe 19"/>
          <p:cNvSpPr txBox="1"/>
          <p:nvPr/>
        </p:nvSpPr>
        <p:spPr>
          <a:xfrm>
            <a:off x="323528" y="1340768"/>
            <a:ext cx="74888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latin typeface="+mj-lt"/>
              </a:rPr>
              <a:t>Latem 2011 kraje Rogu Afryki zostały dotknięte największą od kilkudziesięciu lat suszą i klęską głodu. Dzięki wsparciu Darczyńców, UNICEF dostarczał na miejsce żywność terapeutyczną i uratował od śmierci ponad 1 mln dzieci takich jak Aden!</a:t>
            </a:r>
            <a:endParaRPr lang="pl-PL" dirty="0">
              <a:latin typeface="+mj-lt"/>
            </a:endParaRPr>
          </a:p>
        </p:txBody>
      </p:sp>
      <p:sp>
        <p:nvSpPr>
          <p:cNvPr id="21" name="pole tekstowe 21"/>
          <p:cNvSpPr txBox="1">
            <a:spLocks noChangeArrowheads="1"/>
          </p:cNvSpPr>
          <p:nvPr/>
        </p:nvSpPr>
        <p:spPr bwMode="auto">
          <a:xfrm>
            <a:off x="323528" y="2636912"/>
            <a:ext cx="2448272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dirty="0" smtClean="0">
                <a:latin typeface="+mj-lt"/>
              </a:rPr>
              <a:t>Aden trafił do wspieranej przez Darczyńców UNICEF kliniki w bardzo ciężkim stanie ostrego niedożywienia. Dzięki zastosowaniu terapii </a:t>
            </a:r>
            <a:r>
              <a:rPr lang="pl-PL" dirty="0" err="1" smtClean="0">
                <a:latin typeface="+mj-lt"/>
              </a:rPr>
              <a:t>Plumpy’nut</a:t>
            </a:r>
            <a:r>
              <a:rPr lang="pl-PL" dirty="0" smtClean="0">
                <a:latin typeface="+mj-lt"/>
              </a:rPr>
              <a:t>, w ciągu miesiąca odzyskał siły      i niebezpieczeństwo śmierci minęło!</a:t>
            </a:r>
            <a:endParaRPr lang="pl-PL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ytuł 3"/>
          <p:cNvSpPr>
            <a:spLocks/>
          </p:cNvSpPr>
          <p:nvPr/>
        </p:nvSpPr>
        <p:spPr bwMode="auto">
          <a:xfrm>
            <a:off x="0" y="477838"/>
            <a:ext cx="9144000" cy="647700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pl-PL" sz="2000" b="1" dirty="0" smtClean="0">
                <a:solidFill>
                  <a:schemeClr val="bg1"/>
                </a:solidFill>
                <a:latin typeface="Calibri" pitchFamily="34" charset="0"/>
              </a:rPr>
              <a:t>    1. ZDROWIE – inwestycja bezcenna				</a:t>
            </a:r>
          </a:p>
        </p:txBody>
      </p:sp>
      <p:pic>
        <p:nvPicPr>
          <p:cNvPr id="28" name="Obraz 27" descr="kartk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98064" y="332656"/>
            <a:ext cx="966423" cy="10801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8919" name="pole tekstowe 17"/>
          <p:cNvSpPr txBox="1">
            <a:spLocks noChangeArrowheads="1"/>
          </p:cNvSpPr>
          <p:nvPr/>
        </p:nvSpPr>
        <p:spPr bwMode="auto">
          <a:xfrm>
            <a:off x="7775575" y="1104801"/>
            <a:ext cx="13684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1400" dirty="0" smtClean="0">
                <a:solidFill>
                  <a:srgbClr val="00B0F0"/>
                </a:solidFill>
                <a:latin typeface="Corbel" pitchFamily="34" charset="0"/>
              </a:rPr>
              <a:t>odżywianie</a:t>
            </a:r>
            <a:endParaRPr lang="pl-PL" sz="1400" dirty="0">
              <a:solidFill>
                <a:srgbClr val="00B0F0"/>
              </a:solidFill>
              <a:latin typeface="Corbel" pitchFamily="34" charset="0"/>
            </a:endParaRPr>
          </a:p>
        </p:txBody>
      </p:sp>
      <p:pic>
        <p:nvPicPr>
          <p:cNvPr id="6" name="Obraz 5" descr="bread-bun-hi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28384" y="620688"/>
            <a:ext cx="864095" cy="367241"/>
          </a:xfrm>
          <a:prstGeom prst="rect">
            <a:avLst/>
          </a:prstGeom>
        </p:spPr>
      </p:pic>
      <p:sp>
        <p:nvSpPr>
          <p:cNvPr id="9" name="pole tekstowe 21"/>
          <p:cNvSpPr txBox="1">
            <a:spLocks noChangeArrowheads="1"/>
          </p:cNvSpPr>
          <p:nvPr/>
        </p:nvSpPr>
        <p:spPr bwMode="auto">
          <a:xfrm>
            <a:off x="539552" y="6023029"/>
            <a:ext cx="16345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b="1" dirty="0" smtClean="0">
                <a:solidFill>
                  <a:srgbClr val="00B0F0"/>
                </a:solidFill>
                <a:latin typeface="+mj-lt"/>
              </a:rPr>
              <a:t>Waga dziecięca</a:t>
            </a:r>
            <a:endParaRPr lang="pl-PL" b="1" dirty="0">
              <a:solidFill>
                <a:srgbClr val="00B0F0"/>
              </a:solidFill>
              <a:latin typeface="+mj-lt"/>
            </a:endParaRPr>
          </a:p>
          <a:p>
            <a:r>
              <a:rPr lang="pl-PL" b="1" dirty="0" smtClean="0">
                <a:solidFill>
                  <a:srgbClr val="00B0F0"/>
                </a:solidFill>
                <a:latin typeface="+mj-lt"/>
              </a:rPr>
              <a:t>115,30 zł/szt.</a:t>
            </a:r>
            <a:endParaRPr lang="pl-PL" b="1" dirty="0">
              <a:solidFill>
                <a:srgbClr val="00B0F0"/>
              </a:solidFill>
              <a:latin typeface="+mj-lt"/>
            </a:endParaRPr>
          </a:p>
        </p:txBody>
      </p:sp>
      <p:pic>
        <p:nvPicPr>
          <p:cNvPr id="14" name="Obraz 12" descr="chlopiec2maly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0"/>
            <a:ext cx="3061990" cy="666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2" name="Picture 2" descr="C:\Users\MMalinowska\Desktop\GV08-009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9992" y="3284984"/>
            <a:ext cx="3810000" cy="25368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Prostokąt 16"/>
          <p:cNvSpPr/>
          <p:nvPr/>
        </p:nvSpPr>
        <p:spPr>
          <a:xfrm>
            <a:off x="467544" y="1591632"/>
            <a:ext cx="51845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>
                <a:latin typeface="+mj-lt"/>
              </a:rPr>
              <a:t>Aby w porę przeciwdziałać niedożywieniu, musimy je jak najwcześniej zdiagnozować! </a:t>
            </a:r>
            <a:r>
              <a:rPr lang="pl-PL" b="1" dirty="0" smtClean="0">
                <a:latin typeface="+mj-lt"/>
              </a:rPr>
              <a:t>Dziecięca waga to bardzo prosty i niezawodny sposób na kontrolowanie stanu zdrowia najmłodszych.</a:t>
            </a:r>
            <a:r>
              <a:rPr lang="pl-PL" dirty="0" smtClean="0">
                <a:latin typeface="+mj-lt"/>
              </a:rPr>
              <a:t/>
            </a:r>
            <a:br>
              <a:rPr lang="pl-PL" dirty="0" smtClean="0">
                <a:latin typeface="+mj-lt"/>
              </a:rPr>
            </a:br>
            <a:endParaRPr lang="pl-PL" dirty="0">
              <a:latin typeface="+mj-lt"/>
            </a:endParaRPr>
          </a:p>
        </p:txBody>
      </p:sp>
      <p:sp>
        <p:nvSpPr>
          <p:cNvPr id="18" name="pole tekstowe 21"/>
          <p:cNvSpPr txBox="1">
            <a:spLocks noChangeArrowheads="1"/>
          </p:cNvSpPr>
          <p:nvPr/>
        </p:nvSpPr>
        <p:spPr bwMode="auto">
          <a:xfrm>
            <a:off x="7740352" y="6228020"/>
            <a:ext cx="69672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b="1" dirty="0" smtClean="0">
                <a:solidFill>
                  <a:srgbClr val="00B0F0"/>
                </a:solidFill>
                <a:latin typeface="+mj-lt"/>
              </a:rPr>
              <a:t>Niger</a:t>
            </a:r>
            <a:endParaRPr lang="pl-PL" b="1" dirty="0">
              <a:solidFill>
                <a:srgbClr val="00B0F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0" descr="UNI122596"/>
          <p:cNvPicPr>
            <a:picLocks noChangeAspect="1" noChangeArrowheads="1"/>
          </p:cNvPicPr>
          <p:nvPr/>
        </p:nvPicPr>
        <p:blipFill>
          <a:blip r:embed="rId2" cstate="print"/>
          <a:srcRect l="4825" r="16887" b="10855"/>
          <a:stretch>
            <a:fillRect/>
          </a:stretch>
        </p:blipFill>
        <p:spPr bwMode="auto">
          <a:xfrm>
            <a:off x="0" y="0"/>
            <a:ext cx="9415463" cy="714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Rectangle 3"/>
          <p:cNvSpPr>
            <a:spLocks noGrp="1"/>
          </p:cNvSpPr>
          <p:nvPr>
            <p:ph type="body" idx="1"/>
          </p:nvPr>
        </p:nvSpPr>
        <p:spPr>
          <a:xfrm>
            <a:off x="0" y="260350"/>
            <a:ext cx="9396536" cy="792163"/>
          </a:xfrm>
          <a:solidFill>
            <a:schemeClr val="bg1">
              <a:alpha val="78038"/>
            </a:schemeClr>
          </a:solidFill>
        </p:spPr>
        <p:txBody>
          <a:bodyPr/>
          <a:lstStyle/>
          <a:p>
            <a:pPr algn="ctr">
              <a:buFont typeface="Arial" charset="0"/>
              <a:buNone/>
            </a:pPr>
            <a:r>
              <a:rPr lang="pl-PL" sz="4000" b="1" dirty="0" smtClean="0"/>
              <a:t>Dlaczego tu jesteśmy?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9" name="Picture 3" descr="C:\Users\MMalinowska\Desktop\456344_10152159195080593_1008867428_o.jpg"/>
          <p:cNvPicPr>
            <a:picLocks noChangeAspect="1" noChangeArrowheads="1"/>
          </p:cNvPicPr>
          <p:nvPr/>
        </p:nvPicPr>
        <p:blipFill>
          <a:blip r:embed="rId2" cstate="print"/>
          <a:srcRect t="9046" b="3529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6" name="Tytuł 3"/>
          <p:cNvSpPr>
            <a:spLocks/>
          </p:cNvSpPr>
          <p:nvPr/>
        </p:nvSpPr>
        <p:spPr bwMode="auto">
          <a:xfrm>
            <a:off x="0" y="477838"/>
            <a:ext cx="9144000" cy="647700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pl-PL" sz="2000" b="1" dirty="0" smtClean="0">
                <a:solidFill>
                  <a:schemeClr val="bg1"/>
                </a:solidFill>
                <a:latin typeface="Calibri" pitchFamily="34" charset="0"/>
              </a:rPr>
              <a:t>    2. WODA – inwestycja trwała				</a:t>
            </a:r>
          </a:p>
        </p:txBody>
      </p:sp>
      <p:pic>
        <p:nvPicPr>
          <p:cNvPr id="14" name="Obraz 13" descr="kartk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98064" y="332656"/>
            <a:ext cx="966423" cy="10801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Obraz 16" descr="12065689441460351022Angelo_Gemmi_drop.svg.hi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44408" y="260648"/>
            <a:ext cx="522815" cy="720080"/>
          </a:xfrm>
          <a:prstGeom prst="rect">
            <a:avLst/>
          </a:prstGeom>
        </p:spPr>
      </p:pic>
      <p:sp>
        <p:nvSpPr>
          <p:cNvPr id="18" name="pole tekstowe 17"/>
          <p:cNvSpPr txBox="1">
            <a:spLocks noChangeArrowheads="1"/>
          </p:cNvSpPr>
          <p:nvPr/>
        </p:nvSpPr>
        <p:spPr bwMode="auto">
          <a:xfrm>
            <a:off x="7775575" y="1104801"/>
            <a:ext cx="13684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1400" dirty="0" smtClean="0">
                <a:solidFill>
                  <a:srgbClr val="00B0F0"/>
                </a:solidFill>
                <a:latin typeface="Corbel" pitchFamily="34" charset="0"/>
              </a:rPr>
              <a:t>woda</a:t>
            </a:r>
            <a:endParaRPr lang="pl-PL" sz="1400" dirty="0">
              <a:solidFill>
                <a:srgbClr val="00B0F0"/>
              </a:solidFill>
              <a:latin typeface="Corbe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ytuł 3"/>
          <p:cNvSpPr>
            <a:spLocks/>
          </p:cNvSpPr>
          <p:nvPr/>
        </p:nvSpPr>
        <p:spPr bwMode="auto">
          <a:xfrm>
            <a:off x="0" y="477838"/>
            <a:ext cx="9144000" cy="647700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pl-PL" sz="2000" b="1" dirty="0" smtClean="0">
                <a:solidFill>
                  <a:schemeClr val="bg1"/>
                </a:solidFill>
                <a:latin typeface="Calibri" pitchFamily="34" charset="0"/>
              </a:rPr>
              <a:t>    2. WODA – inwestycja trwała				</a:t>
            </a:r>
          </a:p>
        </p:txBody>
      </p:sp>
      <p:pic>
        <p:nvPicPr>
          <p:cNvPr id="14" name="Obraz 13" descr="kartk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98064" y="332656"/>
            <a:ext cx="966423" cy="10801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Obraz 16" descr="12065689441460351022Angelo_Gemmi_drop.svg.hi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44408" y="260648"/>
            <a:ext cx="522815" cy="720080"/>
          </a:xfrm>
          <a:prstGeom prst="rect">
            <a:avLst/>
          </a:prstGeom>
        </p:spPr>
      </p:pic>
      <p:sp>
        <p:nvSpPr>
          <p:cNvPr id="18" name="pole tekstowe 17"/>
          <p:cNvSpPr txBox="1">
            <a:spLocks noChangeArrowheads="1"/>
          </p:cNvSpPr>
          <p:nvPr/>
        </p:nvSpPr>
        <p:spPr bwMode="auto">
          <a:xfrm>
            <a:off x="7775575" y="1104801"/>
            <a:ext cx="13684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1400" dirty="0" smtClean="0">
                <a:solidFill>
                  <a:srgbClr val="00B0F0"/>
                </a:solidFill>
                <a:latin typeface="Corbel" pitchFamily="34" charset="0"/>
              </a:rPr>
              <a:t>woda</a:t>
            </a:r>
            <a:endParaRPr lang="pl-PL" sz="1400" dirty="0">
              <a:solidFill>
                <a:srgbClr val="00B0F0"/>
              </a:solidFill>
              <a:latin typeface="Corbel" pitchFamily="34" charset="0"/>
            </a:endParaRPr>
          </a:p>
        </p:txBody>
      </p:sp>
      <p:sp>
        <p:nvSpPr>
          <p:cNvPr id="19" name="pole tekstowe 21"/>
          <p:cNvSpPr txBox="1">
            <a:spLocks noChangeArrowheads="1"/>
          </p:cNvSpPr>
          <p:nvPr/>
        </p:nvSpPr>
        <p:spPr bwMode="auto">
          <a:xfrm>
            <a:off x="467544" y="5890046"/>
            <a:ext cx="24063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b="1" dirty="0" smtClean="0">
                <a:solidFill>
                  <a:srgbClr val="00B0F0"/>
                </a:solidFill>
                <a:latin typeface="+mj-lt"/>
              </a:rPr>
              <a:t>Sole nawadniające ORS</a:t>
            </a:r>
            <a:endParaRPr lang="pl-PL" b="1" dirty="0">
              <a:solidFill>
                <a:srgbClr val="00B0F0"/>
              </a:solidFill>
              <a:latin typeface="+mj-lt"/>
            </a:endParaRPr>
          </a:p>
          <a:p>
            <a:r>
              <a:rPr lang="pl-PL" b="1" dirty="0" smtClean="0">
                <a:solidFill>
                  <a:srgbClr val="00B0F0"/>
                </a:solidFill>
                <a:latin typeface="+mj-lt"/>
              </a:rPr>
              <a:t>0,30 </a:t>
            </a:r>
            <a:r>
              <a:rPr lang="pl-PL" b="1" dirty="0">
                <a:solidFill>
                  <a:srgbClr val="00B0F0"/>
                </a:solidFill>
                <a:latin typeface="+mj-lt"/>
              </a:rPr>
              <a:t>zł/szt.</a:t>
            </a:r>
          </a:p>
          <a:p>
            <a:endParaRPr lang="pl-PL" b="1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179512" y="1268760"/>
            <a:ext cx="79208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>
                <a:latin typeface="+mj-lt"/>
              </a:rPr>
              <a:t>Każdego roku prawie 2 miliony dzieci umiera z powodu biegunki wywołanej brakiem dostępu do czystej wody pitnej. Ta liczba powinna wynosić zero!</a:t>
            </a:r>
          </a:p>
          <a:p>
            <a:endParaRPr lang="pl-PL" dirty="0" smtClean="0">
              <a:latin typeface="+mj-lt"/>
            </a:endParaRPr>
          </a:p>
          <a:p>
            <a:r>
              <a:rPr lang="pl-PL" dirty="0" smtClean="0">
                <a:latin typeface="+mj-lt"/>
              </a:rPr>
              <a:t>Znamy przecież tani i skuteczny sposób przeciwdziałania biegunce – doustne sole nawadniające ORS. </a:t>
            </a:r>
            <a:r>
              <a:rPr lang="pl-PL" b="1" dirty="0" smtClean="0">
                <a:latin typeface="+mj-lt"/>
              </a:rPr>
              <a:t>Inwestycja w saszetki ORS to inwestycja w życie dziecka!</a:t>
            </a:r>
          </a:p>
        </p:txBody>
      </p:sp>
      <p:pic>
        <p:nvPicPr>
          <p:cNvPr id="57346" name="Picture 2" descr="C:\Users\MMalinowska\Desktop\GV08-0082.jpg"/>
          <p:cNvPicPr>
            <a:picLocks noChangeAspect="1" noChangeArrowheads="1"/>
          </p:cNvPicPr>
          <p:nvPr/>
        </p:nvPicPr>
        <p:blipFill>
          <a:blip r:embed="rId4" cstate="print"/>
          <a:srcRect l="12792" t="12352" r="13657" b="3265"/>
          <a:stretch>
            <a:fillRect/>
          </a:stretch>
        </p:blipFill>
        <p:spPr bwMode="auto">
          <a:xfrm>
            <a:off x="683568" y="3140968"/>
            <a:ext cx="3384376" cy="25880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7347" name="Picture 3" descr="C:\Users\MMalinowska\Desktop\UNI8833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9006" y="3140968"/>
            <a:ext cx="3683778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pole tekstowe 21"/>
          <p:cNvSpPr txBox="1">
            <a:spLocks noChangeArrowheads="1"/>
          </p:cNvSpPr>
          <p:nvPr/>
        </p:nvSpPr>
        <p:spPr bwMode="auto">
          <a:xfrm>
            <a:off x="4716016" y="5934670"/>
            <a:ext cx="403244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b="1" dirty="0" smtClean="0">
                <a:solidFill>
                  <a:srgbClr val="00B0F0"/>
                </a:solidFill>
                <a:latin typeface="+mj-lt"/>
              </a:rPr>
              <a:t>ORS uratowało życie 8-miesięcznego </a:t>
            </a:r>
            <a:r>
              <a:rPr lang="pl-PL" b="1" dirty="0" err="1" smtClean="0">
                <a:solidFill>
                  <a:srgbClr val="00B0F0"/>
                </a:solidFill>
                <a:latin typeface="+mj-lt"/>
              </a:rPr>
              <a:t>Priyancu</a:t>
            </a:r>
            <a:r>
              <a:rPr lang="pl-PL" b="1" dirty="0" smtClean="0">
                <a:solidFill>
                  <a:srgbClr val="00B0F0"/>
                </a:solidFill>
                <a:latin typeface="+mj-lt"/>
              </a:rPr>
              <a:t> z Indii!</a:t>
            </a:r>
            <a:endParaRPr lang="pl-PL" b="1" dirty="0">
              <a:solidFill>
                <a:srgbClr val="00B0F0"/>
              </a:solidFill>
              <a:latin typeface="+mj-lt"/>
            </a:endParaRPr>
          </a:p>
          <a:p>
            <a:endParaRPr lang="pl-PL" b="1" dirty="0">
              <a:solidFill>
                <a:srgbClr val="00B0F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ytuł 3"/>
          <p:cNvSpPr>
            <a:spLocks/>
          </p:cNvSpPr>
          <p:nvPr/>
        </p:nvSpPr>
        <p:spPr bwMode="auto">
          <a:xfrm>
            <a:off x="0" y="477838"/>
            <a:ext cx="9144000" cy="647700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pl-PL" sz="2000" b="1" dirty="0" smtClean="0">
                <a:solidFill>
                  <a:schemeClr val="bg1"/>
                </a:solidFill>
                <a:latin typeface="Calibri" pitchFamily="34" charset="0"/>
              </a:rPr>
              <a:t>    2. WODA – inwestycja trwała				</a:t>
            </a:r>
          </a:p>
        </p:txBody>
      </p:sp>
      <p:pic>
        <p:nvPicPr>
          <p:cNvPr id="14" name="Obraz 13" descr="kartk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98064" y="332656"/>
            <a:ext cx="966423" cy="10801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Obraz 16" descr="12065689441460351022Angelo_Gemmi_drop.svg.hi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44408" y="260648"/>
            <a:ext cx="522815" cy="720080"/>
          </a:xfrm>
          <a:prstGeom prst="rect">
            <a:avLst/>
          </a:prstGeom>
        </p:spPr>
      </p:pic>
      <p:sp>
        <p:nvSpPr>
          <p:cNvPr id="18" name="pole tekstowe 17"/>
          <p:cNvSpPr txBox="1">
            <a:spLocks noChangeArrowheads="1"/>
          </p:cNvSpPr>
          <p:nvPr/>
        </p:nvSpPr>
        <p:spPr bwMode="auto">
          <a:xfrm>
            <a:off x="7775575" y="1104801"/>
            <a:ext cx="13684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1400" dirty="0" smtClean="0">
                <a:solidFill>
                  <a:srgbClr val="00B0F0"/>
                </a:solidFill>
                <a:latin typeface="Corbel" pitchFamily="34" charset="0"/>
              </a:rPr>
              <a:t>woda</a:t>
            </a:r>
            <a:endParaRPr lang="pl-PL" sz="1400" dirty="0">
              <a:solidFill>
                <a:srgbClr val="00B0F0"/>
              </a:solidFill>
              <a:latin typeface="Corbel" pitchFamily="34" charset="0"/>
            </a:endParaRPr>
          </a:p>
        </p:txBody>
      </p:sp>
      <p:pic>
        <p:nvPicPr>
          <p:cNvPr id="60418" name="Picture 2" descr="E:\BizesKlasa\Prezenty bez pudła\FOTO\WATER PURIFICATION TABLETS\GV10-0028.jpg"/>
          <p:cNvPicPr>
            <a:picLocks noChangeAspect="1" noChangeArrowheads="1"/>
          </p:cNvPicPr>
          <p:nvPr/>
        </p:nvPicPr>
        <p:blipFill>
          <a:blip r:embed="rId4" cstate="print"/>
          <a:srcRect l="9083" t="5450" r="10987" b="10083"/>
          <a:stretch>
            <a:fillRect/>
          </a:stretch>
        </p:blipFill>
        <p:spPr bwMode="auto">
          <a:xfrm>
            <a:off x="611560" y="2708920"/>
            <a:ext cx="3474968" cy="24482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pole tekstowe 21"/>
          <p:cNvSpPr txBox="1">
            <a:spLocks noChangeArrowheads="1"/>
          </p:cNvSpPr>
          <p:nvPr/>
        </p:nvSpPr>
        <p:spPr bwMode="auto">
          <a:xfrm>
            <a:off x="467544" y="5313982"/>
            <a:ext cx="277659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b="1" dirty="0" smtClean="0">
                <a:solidFill>
                  <a:srgbClr val="00B0F0"/>
                </a:solidFill>
                <a:latin typeface="+mj-lt"/>
              </a:rPr>
              <a:t>Tabletki uzdatniające wodę</a:t>
            </a:r>
            <a:endParaRPr lang="pl-PL" b="1" dirty="0">
              <a:solidFill>
                <a:srgbClr val="00B0F0"/>
              </a:solidFill>
              <a:latin typeface="+mj-lt"/>
            </a:endParaRPr>
          </a:p>
          <a:p>
            <a:r>
              <a:rPr lang="pl-PL" b="1" dirty="0" smtClean="0">
                <a:solidFill>
                  <a:srgbClr val="00B0F0"/>
                </a:solidFill>
                <a:latin typeface="+mj-lt"/>
              </a:rPr>
              <a:t>2,07 zł/100 tabletek</a:t>
            </a:r>
            <a:endParaRPr lang="pl-PL" b="1" dirty="0">
              <a:solidFill>
                <a:srgbClr val="00B0F0"/>
              </a:solidFill>
              <a:latin typeface="+mj-lt"/>
            </a:endParaRPr>
          </a:p>
          <a:p>
            <a:endParaRPr lang="pl-PL" b="1" dirty="0">
              <a:solidFill>
                <a:srgbClr val="00B0F0"/>
              </a:solidFill>
              <a:latin typeface="+mj-lt"/>
            </a:endParaRPr>
          </a:p>
        </p:txBody>
      </p:sp>
      <p:pic>
        <p:nvPicPr>
          <p:cNvPr id="60419" name="Picture 3" descr="E:\BizesKlasa\Prezenty bez pudła\FOTO\POMPA WODNA studnia 45m\HQ07-06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23220" y="2700403"/>
            <a:ext cx="3685182" cy="24567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pole tekstowe 21"/>
          <p:cNvSpPr txBox="1">
            <a:spLocks noChangeArrowheads="1"/>
          </p:cNvSpPr>
          <p:nvPr/>
        </p:nvSpPr>
        <p:spPr bwMode="auto">
          <a:xfrm>
            <a:off x="4355976" y="5313982"/>
            <a:ext cx="1559209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b="1" dirty="0" smtClean="0">
                <a:solidFill>
                  <a:srgbClr val="00B0F0"/>
                </a:solidFill>
                <a:latin typeface="+mj-lt"/>
              </a:rPr>
              <a:t>Pompa wodna</a:t>
            </a:r>
            <a:endParaRPr lang="pl-PL" b="1" dirty="0">
              <a:solidFill>
                <a:srgbClr val="00B0F0"/>
              </a:solidFill>
              <a:latin typeface="+mj-lt"/>
            </a:endParaRPr>
          </a:p>
          <a:p>
            <a:r>
              <a:rPr lang="pl-PL" b="1" dirty="0" smtClean="0">
                <a:solidFill>
                  <a:srgbClr val="00B0F0"/>
                </a:solidFill>
                <a:latin typeface="+mj-lt"/>
              </a:rPr>
              <a:t>1545 </a:t>
            </a:r>
            <a:r>
              <a:rPr lang="pl-PL" b="1" dirty="0">
                <a:solidFill>
                  <a:srgbClr val="00B0F0"/>
                </a:solidFill>
                <a:latin typeface="+mj-lt"/>
              </a:rPr>
              <a:t>zł/szt.</a:t>
            </a:r>
          </a:p>
          <a:p>
            <a:endParaRPr lang="pl-PL" b="1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22" name="Prostokąt 21"/>
          <p:cNvSpPr/>
          <p:nvPr/>
        </p:nvSpPr>
        <p:spPr>
          <a:xfrm>
            <a:off x="251520" y="6023029"/>
            <a:ext cx="8424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>
                <a:latin typeface="+mj-lt"/>
              </a:rPr>
              <a:t>Cena pompy obejmuje koszt dostawy, montażu urządzenia oraz podstawowy pakiet konserwacyjny. </a:t>
            </a:r>
            <a:r>
              <a:rPr lang="pl-PL" b="1" dirty="0" smtClean="0">
                <a:latin typeface="+mj-lt"/>
              </a:rPr>
              <a:t>Inwestycja w pompę odmienia życie całej społeczności!</a:t>
            </a:r>
            <a:endParaRPr lang="pl-PL" b="1" dirty="0">
              <a:latin typeface="+mj-lt"/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323528" y="1412776"/>
            <a:ext cx="81369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>
                <a:latin typeface="+mj-lt"/>
                <a:cs typeface="Arabic Typesetting" pitchFamily="66" charset="-78"/>
              </a:rPr>
              <a:t>Dostęp do czystej wody to jedno z podstawowych praw człowieka. W wielu krajach ujęcia wody znajdują się daleko od domów, co powoduje, że każdego dnia trzeba przemierzać wiele kilometrów, by zapewnić swojej rodzinie czystą wodę.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ytuł 3"/>
          <p:cNvSpPr>
            <a:spLocks/>
          </p:cNvSpPr>
          <p:nvPr/>
        </p:nvSpPr>
        <p:spPr bwMode="auto">
          <a:xfrm>
            <a:off x="0" y="477838"/>
            <a:ext cx="9144000" cy="647700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pl-PL" sz="2000" b="1" dirty="0" smtClean="0">
                <a:solidFill>
                  <a:schemeClr val="bg1"/>
                </a:solidFill>
                <a:latin typeface="Calibri" pitchFamily="34" charset="0"/>
              </a:rPr>
              <a:t>    2. WODA – inwestycja trwała				</a:t>
            </a:r>
          </a:p>
        </p:txBody>
      </p:sp>
      <p:pic>
        <p:nvPicPr>
          <p:cNvPr id="14" name="Obraz 13" descr="kartk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98064" y="332656"/>
            <a:ext cx="966423" cy="10801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Obraz 16" descr="12065689441460351022Angelo_Gemmi_drop.svg.hi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44408" y="260648"/>
            <a:ext cx="522815" cy="720080"/>
          </a:xfrm>
          <a:prstGeom prst="rect">
            <a:avLst/>
          </a:prstGeom>
        </p:spPr>
      </p:pic>
      <p:sp>
        <p:nvSpPr>
          <p:cNvPr id="18" name="pole tekstowe 17"/>
          <p:cNvSpPr txBox="1">
            <a:spLocks noChangeArrowheads="1"/>
          </p:cNvSpPr>
          <p:nvPr/>
        </p:nvSpPr>
        <p:spPr bwMode="auto">
          <a:xfrm>
            <a:off x="7775575" y="1104801"/>
            <a:ext cx="13684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1400" dirty="0" smtClean="0">
                <a:solidFill>
                  <a:srgbClr val="00B0F0"/>
                </a:solidFill>
                <a:latin typeface="Corbel" pitchFamily="34" charset="0"/>
              </a:rPr>
              <a:t>woda</a:t>
            </a:r>
            <a:endParaRPr lang="pl-PL" sz="1400" dirty="0">
              <a:solidFill>
                <a:srgbClr val="00B0F0"/>
              </a:solidFill>
              <a:latin typeface="Corbel" pitchFamily="34" charset="0"/>
            </a:endParaRPr>
          </a:p>
        </p:txBody>
      </p:sp>
      <p:sp>
        <p:nvSpPr>
          <p:cNvPr id="22" name="Prostokąt 21"/>
          <p:cNvSpPr/>
          <p:nvPr/>
        </p:nvSpPr>
        <p:spPr>
          <a:xfrm>
            <a:off x="251520" y="1412776"/>
            <a:ext cx="77403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>
                <a:latin typeface="+mj-lt"/>
              </a:rPr>
              <a:t>Nowo wybudowana pompa w małej wiosce </a:t>
            </a:r>
            <a:r>
              <a:rPr lang="pl-PL" b="1" dirty="0" err="1" smtClean="0">
                <a:latin typeface="+mj-lt"/>
              </a:rPr>
              <a:t>Zorgho</a:t>
            </a:r>
            <a:r>
              <a:rPr lang="pl-PL" b="1" dirty="0" smtClean="0">
                <a:latin typeface="+mj-lt"/>
              </a:rPr>
              <a:t> (Burkina Faso) daje radość całej społeczności!</a:t>
            </a:r>
            <a:endParaRPr lang="pl-PL" b="1" dirty="0">
              <a:latin typeface="+mj-lt"/>
            </a:endParaRPr>
          </a:p>
        </p:txBody>
      </p:sp>
      <p:pic>
        <p:nvPicPr>
          <p:cNvPr id="58371" name="Picture 3" descr="C:\Users\MMalinowska\Downloads\UNI945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9932" y="2348880"/>
            <a:ext cx="6322308" cy="42151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pole tekstowe 21"/>
          <p:cNvSpPr txBox="1">
            <a:spLocks noChangeArrowheads="1"/>
          </p:cNvSpPr>
          <p:nvPr/>
        </p:nvSpPr>
        <p:spPr bwMode="auto">
          <a:xfrm>
            <a:off x="6840760" y="2996952"/>
            <a:ext cx="205172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b="1" dirty="0" smtClean="0">
                <a:solidFill>
                  <a:srgbClr val="00B0F0"/>
                </a:solidFill>
                <a:latin typeface="+mj-lt"/>
              </a:rPr>
              <a:t>Inwestycja                            w pompę to inwestycja na lata!</a:t>
            </a:r>
          </a:p>
          <a:p>
            <a:endParaRPr lang="pl-PL" b="1" dirty="0" smtClean="0">
              <a:solidFill>
                <a:srgbClr val="00B0F0"/>
              </a:solidFill>
              <a:latin typeface="+mj-lt"/>
            </a:endParaRPr>
          </a:p>
          <a:p>
            <a:endParaRPr lang="pl-PL" b="1" dirty="0" smtClean="0">
              <a:solidFill>
                <a:srgbClr val="00B0F0"/>
              </a:solidFill>
              <a:latin typeface="+mj-lt"/>
            </a:endParaRPr>
          </a:p>
          <a:p>
            <a:endParaRPr lang="pl-PL" b="1" dirty="0" smtClean="0">
              <a:solidFill>
                <a:srgbClr val="00B0F0"/>
              </a:solidFill>
              <a:latin typeface="+mj-lt"/>
            </a:endParaRPr>
          </a:p>
          <a:p>
            <a:endParaRPr lang="pl-PL" b="1" dirty="0" smtClean="0">
              <a:solidFill>
                <a:srgbClr val="00B0F0"/>
              </a:solidFill>
              <a:latin typeface="+mj-lt"/>
            </a:endParaRPr>
          </a:p>
          <a:p>
            <a:endParaRPr lang="pl-PL" b="1" dirty="0" smtClean="0">
              <a:solidFill>
                <a:srgbClr val="00B0F0"/>
              </a:solidFill>
              <a:latin typeface="+mj-lt"/>
            </a:endParaRPr>
          </a:p>
          <a:p>
            <a:endParaRPr lang="pl-PL" b="1" dirty="0" smtClean="0">
              <a:solidFill>
                <a:srgbClr val="00B0F0"/>
              </a:solidFill>
              <a:latin typeface="+mj-lt"/>
            </a:endParaRPr>
          </a:p>
          <a:p>
            <a:endParaRPr lang="pl-PL" b="1" dirty="0" smtClean="0">
              <a:solidFill>
                <a:srgbClr val="00B0F0"/>
              </a:solidFill>
              <a:latin typeface="+mj-lt"/>
            </a:endParaRPr>
          </a:p>
          <a:p>
            <a:endParaRPr lang="pl-PL" b="1" dirty="0" smtClean="0">
              <a:solidFill>
                <a:srgbClr val="00B0F0"/>
              </a:solidFill>
              <a:latin typeface="+mj-lt"/>
            </a:endParaRPr>
          </a:p>
          <a:p>
            <a:endParaRPr lang="pl-PL" b="1" dirty="0">
              <a:solidFill>
                <a:srgbClr val="00B0F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Malinowska\Desktop\UNI118056.jpg"/>
          <p:cNvPicPr>
            <a:picLocks noChangeAspect="1" noChangeArrowheads="1"/>
          </p:cNvPicPr>
          <p:nvPr/>
        </p:nvPicPr>
        <p:blipFill>
          <a:blip r:embed="rId2" cstate="print"/>
          <a:srcRect l="14350" r="14210" b="17286"/>
          <a:stretch>
            <a:fillRect/>
          </a:stretch>
        </p:blipFill>
        <p:spPr bwMode="auto">
          <a:xfrm>
            <a:off x="0" y="-27385"/>
            <a:ext cx="9144000" cy="7056785"/>
          </a:xfrm>
          <a:prstGeom prst="rect">
            <a:avLst/>
          </a:prstGeom>
          <a:noFill/>
        </p:spPr>
      </p:pic>
      <p:sp>
        <p:nvSpPr>
          <p:cNvPr id="16" name="Tytuł 3"/>
          <p:cNvSpPr>
            <a:spLocks/>
          </p:cNvSpPr>
          <p:nvPr/>
        </p:nvSpPr>
        <p:spPr bwMode="auto">
          <a:xfrm>
            <a:off x="0" y="477838"/>
            <a:ext cx="9144000" cy="647700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pl-PL" sz="2000" b="1" dirty="0" smtClean="0">
                <a:solidFill>
                  <a:schemeClr val="bg1"/>
                </a:solidFill>
                <a:latin typeface="Calibri" pitchFamily="34" charset="0"/>
              </a:rPr>
              <a:t>    3. EDUKACJA – inwestycja długoterminowa				</a:t>
            </a:r>
          </a:p>
        </p:txBody>
      </p:sp>
      <p:pic>
        <p:nvPicPr>
          <p:cNvPr id="8" name="Obraz 7" descr="kartk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98064" y="332656"/>
            <a:ext cx="966423" cy="10801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Obraz 8" descr="book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28384" y="469471"/>
            <a:ext cx="827326" cy="583265"/>
          </a:xfrm>
          <a:prstGeom prst="rect">
            <a:avLst/>
          </a:prstGeom>
        </p:spPr>
      </p:pic>
      <p:sp>
        <p:nvSpPr>
          <p:cNvPr id="10" name="pole tekstowe 9"/>
          <p:cNvSpPr txBox="1">
            <a:spLocks noChangeArrowheads="1"/>
          </p:cNvSpPr>
          <p:nvPr/>
        </p:nvSpPr>
        <p:spPr bwMode="auto">
          <a:xfrm>
            <a:off x="7775575" y="1104801"/>
            <a:ext cx="13684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1400" dirty="0" smtClean="0">
                <a:solidFill>
                  <a:srgbClr val="00B0F0"/>
                </a:solidFill>
                <a:latin typeface="Corbel" pitchFamily="34" charset="0"/>
              </a:rPr>
              <a:t>edukacja</a:t>
            </a:r>
            <a:endParaRPr lang="pl-PL" sz="1400" dirty="0">
              <a:solidFill>
                <a:srgbClr val="00B0F0"/>
              </a:solidFill>
              <a:latin typeface="Corbe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ytuł 3"/>
          <p:cNvSpPr>
            <a:spLocks/>
          </p:cNvSpPr>
          <p:nvPr/>
        </p:nvSpPr>
        <p:spPr bwMode="auto">
          <a:xfrm>
            <a:off x="0" y="477838"/>
            <a:ext cx="9144000" cy="647700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pl-PL" sz="2000" b="1" dirty="0" smtClean="0">
                <a:solidFill>
                  <a:schemeClr val="bg1"/>
                </a:solidFill>
                <a:latin typeface="Calibri" pitchFamily="34" charset="0"/>
              </a:rPr>
              <a:t>    3. EDUKACJA – inwestycja długoterminowa				</a:t>
            </a:r>
          </a:p>
        </p:txBody>
      </p:sp>
      <p:pic>
        <p:nvPicPr>
          <p:cNvPr id="8" name="Obraz 7" descr="kartk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98064" y="332656"/>
            <a:ext cx="966423" cy="10801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Obraz 8" descr="book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28384" y="469471"/>
            <a:ext cx="827326" cy="583265"/>
          </a:xfrm>
          <a:prstGeom prst="rect">
            <a:avLst/>
          </a:prstGeom>
        </p:spPr>
      </p:pic>
      <p:sp>
        <p:nvSpPr>
          <p:cNvPr id="10" name="pole tekstowe 9"/>
          <p:cNvSpPr txBox="1">
            <a:spLocks noChangeArrowheads="1"/>
          </p:cNvSpPr>
          <p:nvPr/>
        </p:nvSpPr>
        <p:spPr bwMode="auto">
          <a:xfrm>
            <a:off x="7775575" y="1104801"/>
            <a:ext cx="13684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1400" dirty="0" smtClean="0">
                <a:solidFill>
                  <a:srgbClr val="00B0F0"/>
                </a:solidFill>
                <a:latin typeface="Corbel" pitchFamily="34" charset="0"/>
              </a:rPr>
              <a:t>edukacja</a:t>
            </a:r>
            <a:endParaRPr lang="pl-PL" sz="1400" dirty="0">
              <a:solidFill>
                <a:srgbClr val="00B0F0"/>
              </a:solidFill>
              <a:latin typeface="Corbel" pitchFamily="34" charset="0"/>
            </a:endParaRPr>
          </a:p>
        </p:txBody>
      </p:sp>
      <p:sp>
        <p:nvSpPr>
          <p:cNvPr id="12" name="pole tekstowe 21"/>
          <p:cNvSpPr txBox="1">
            <a:spLocks noChangeArrowheads="1"/>
          </p:cNvSpPr>
          <p:nvPr/>
        </p:nvSpPr>
        <p:spPr bwMode="auto">
          <a:xfrm>
            <a:off x="393307" y="4665910"/>
            <a:ext cx="101034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b="1" dirty="0" smtClean="0">
                <a:solidFill>
                  <a:srgbClr val="00B0F0"/>
                </a:solidFill>
                <a:latin typeface="+mj-lt"/>
              </a:rPr>
              <a:t>Zeszyty</a:t>
            </a:r>
            <a:endParaRPr lang="pl-PL" b="1" dirty="0">
              <a:solidFill>
                <a:srgbClr val="00B0F0"/>
              </a:solidFill>
              <a:latin typeface="+mj-lt"/>
            </a:endParaRPr>
          </a:p>
          <a:p>
            <a:r>
              <a:rPr lang="pl-PL" b="1" dirty="0" smtClean="0">
                <a:solidFill>
                  <a:srgbClr val="00B0F0"/>
                </a:solidFill>
                <a:latin typeface="+mj-lt"/>
              </a:rPr>
              <a:t>1,62/szt</a:t>
            </a:r>
            <a:r>
              <a:rPr lang="pl-PL" b="1" dirty="0">
                <a:solidFill>
                  <a:srgbClr val="00B0F0"/>
                </a:solidFill>
                <a:latin typeface="+mj-lt"/>
              </a:rPr>
              <a:t>.</a:t>
            </a:r>
          </a:p>
          <a:p>
            <a:endParaRPr lang="pl-PL" b="1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15" name="Prostokąt 14"/>
          <p:cNvSpPr/>
          <p:nvPr/>
        </p:nvSpPr>
        <p:spPr>
          <a:xfrm>
            <a:off x="359024" y="5445224"/>
            <a:ext cx="87849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>
                <a:latin typeface="+mj-lt"/>
              </a:rPr>
              <a:t>Zeszyty i ołówki to podstawa podczas szkolnych lekcji! Czasami wystarczy tak niewiele,                                    by zainwestować w edukację dziecka. </a:t>
            </a:r>
            <a:r>
              <a:rPr lang="pl-PL" b="1" dirty="0" smtClean="0">
                <a:latin typeface="+mj-lt"/>
              </a:rPr>
              <a:t>Warto, bo to inwestycja długoterminowa!</a:t>
            </a:r>
            <a:endParaRPr lang="pl-PL" b="1" dirty="0">
              <a:latin typeface="+mj-lt"/>
            </a:endParaRPr>
          </a:p>
        </p:txBody>
      </p:sp>
      <p:sp>
        <p:nvSpPr>
          <p:cNvPr id="13" name="pole tekstowe 21"/>
          <p:cNvSpPr txBox="1">
            <a:spLocks noChangeArrowheads="1"/>
          </p:cNvSpPr>
          <p:nvPr/>
        </p:nvSpPr>
        <p:spPr bwMode="auto">
          <a:xfrm>
            <a:off x="5295565" y="4665910"/>
            <a:ext cx="150868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b="1" dirty="0" smtClean="0">
                <a:solidFill>
                  <a:srgbClr val="00B0F0"/>
                </a:solidFill>
                <a:latin typeface="+mj-lt"/>
              </a:rPr>
              <a:t>Ołówki</a:t>
            </a:r>
            <a:endParaRPr lang="pl-PL" b="1" dirty="0">
              <a:solidFill>
                <a:srgbClr val="00B0F0"/>
              </a:solidFill>
              <a:latin typeface="+mj-lt"/>
            </a:endParaRPr>
          </a:p>
          <a:p>
            <a:r>
              <a:rPr lang="pl-PL" b="1" dirty="0" smtClean="0">
                <a:solidFill>
                  <a:srgbClr val="00B0F0"/>
                </a:solidFill>
                <a:latin typeface="+mj-lt"/>
              </a:rPr>
              <a:t>0,73 zł/10 szt</a:t>
            </a:r>
            <a:r>
              <a:rPr lang="pl-PL" b="1" dirty="0">
                <a:solidFill>
                  <a:srgbClr val="00B0F0"/>
                </a:solidFill>
                <a:latin typeface="+mj-lt"/>
              </a:rPr>
              <a:t>.</a:t>
            </a:r>
          </a:p>
          <a:p>
            <a:endParaRPr lang="pl-PL" b="1" dirty="0">
              <a:solidFill>
                <a:srgbClr val="00B0F0"/>
              </a:solidFill>
              <a:latin typeface="+mj-lt"/>
            </a:endParaRPr>
          </a:p>
        </p:txBody>
      </p:sp>
      <p:pic>
        <p:nvPicPr>
          <p:cNvPr id="64514" name="Picture 2" descr="C:\Users\MMalinowska\Desktop\GV08-0011.jpg"/>
          <p:cNvPicPr>
            <a:picLocks noChangeAspect="1" noChangeArrowheads="1"/>
          </p:cNvPicPr>
          <p:nvPr/>
        </p:nvPicPr>
        <p:blipFill>
          <a:blip r:embed="rId4" cstate="print"/>
          <a:srcRect l="7788" t="7789" b="5231"/>
          <a:stretch>
            <a:fillRect/>
          </a:stretch>
        </p:blipFill>
        <p:spPr bwMode="auto">
          <a:xfrm>
            <a:off x="550364" y="1700808"/>
            <a:ext cx="4123128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4515" name="Picture 3" descr="T:\ZDJĘCIA\Prezenty bez pudła\FOTO\OLOWKI\GV08-00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56850" y="1700808"/>
            <a:ext cx="1707438" cy="25610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T:\ZDJĘCIA\Prezenty bez pudła\FOTO\SCHOOL-IN-A-BOX\HQ10-02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468358"/>
            <a:ext cx="5995030" cy="39849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6" name="Tytuł 3"/>
          <p:cNvSpPr>
            <a:spLocks/>
          </p:cNvSpPr>
          <p:nvPr/>
        </p:nvSpPr>
        <p:spPr bwMode="auto">
          <a:xfrm>
            <a:off x="0" y="477838"/>
            <a:ext cx="9144000" cy="647700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pl-PL" sz="2000" b="1" dirty="0" smtClean="0">
                <a:solidFill>
                  <a:schemeClr val="bg1"/>
                </a:solidFill>
                <a:latin typeface="Calibri" pitchFamily="34" charset="0"/>
              </a:rPr>
              <a:t>    3. EDUKACJA – inwestycja długoterminowa				</a:t>
            </a:r>
          </a:p>
        </p:txBody>
      </p:sp>
      <p:pic>
        <p:nvPicPr>
          <p:cNvPr id="8" name="Obraz 7" descr="kartk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98064" y="332656"/>
            <a:ext cx="966423" cy="10801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Obraz 8" descr="book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28384" y="469471"/>
            <a:ext cx="827326" cy="583265"/>
          </a:xfrm>
          <a:prstGeom prst="rect">
            <a:avLst/>
          </a:prstGeom>
        </p:spPr>
      </p:pic>
      <p:sp>
        <p:nvSpPr>
          <p:cNvPr id="10" name="pole tekstowe 9"/>
          <p:cNvSpPr txBox="1">
            <a:spLocks noChangeArrowheads="1"/>
          </p:cNvSpPr>
          <p:nvPr/>
        </p:nvSpPr>
        <p:spPr bwMode="auto">
          <a:xfrm>
            <a:off x="7775575" y="1104801"/>
            <a:ext cx="13684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1400" dirty="0" smtClean="0">
                <a:solidFill>
                  <a:srgbClr val="00B0F0"/>
                </a:solidFill>
                <a:latin typeface="Corbel" pitchFamily="34" charset="0"/>
              </a:rPr>
              <a:t>edukacja</a:t>
            </a:r>
            <a:endParaRPr lang="pl-PL" sz="1400" dirty="0">
              <a:solidFill>
                <a:srgbClr val="00B0F0"/>
              </a:solidFill>
              <a:latin typeface="Corbel" pitchFamily="34" charset="0"/>
            </a:endParaRPr>
          </a:p>
        </p:txBody>
      </p:sp>
      <p:sp>
        <p:nvSpPr>
          <p:cNvPr id="14" name="pole tekstowe 21"/>
          <p:cNvSpPr txBox="1">
            <a:spLocks noChangeArrowheads="1"/>
          </p:cNvSpPr>
          <p:nvPr/>
        </p:nvSpPr>
        <p:spPr bwMode="auto">
          <a:xfrm>
            <a:off x="6660232" y="5589240"/>
            <a:ext cx="1217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b="1" dirty="0" smtClean="0">
                <a:solidFill>
                  <a:srgbClr val="00B0F0"/>
                </a:solidFill>
                <a:latin typeface="+mj-lt"/>
              </a:rPr>
              <a:t>Haiti, 2011</a:t>
            </a:r>
            <a:endParaRPr lang="pl-PL" b="1" dirty="0">
              <a:solidFill>
                <a:srgbClr val="00B0F0"/>
              </a:solidFill>
              <a:latin typeface="+mj-lt"/>
            </a:endParaRPr>
          </a:p>
          <a:p>
            <a:endParaRPr lang="pl-PL" b="1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17" name="pole tekstowe 21"/>
          <p:cNvSpPr txBox="1">
            <a:spLocks noChangeArrowheads="1"/>
          </p:cNvSpPr>
          <p:nvPr/>
        </p:nvSpPr>
        <p:spPr bwMode="auto">
          <a:xfrm>
            <a:off x="323528" y="1340768"/>
            <a:ext cx="756084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b="1" dirty="0" smtClean="0">
                <a:latin typeface="+mj-lt"/>
              </a:rPr>
              <a:t>Nauczyciel rozdaje uczniom zeszyty, w które zainwestowali Darczyńcy UNICEF. Dzieci nie mogą się doczekać, każdy z nich chce się uczyć czytania i pisania! Teraz każdy z Państwa może im to umożliwić.</a:t>
            </a:r>
            <a:endParaRPr lang="pl-PL" b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ytuł 3"/>
          <p:cNvSpPr>
            <a:spLocks/>
          </p:cNvSpPr>
          <p:nvPr/>
        </p:nvSpPr>
        <p:spPr bwMode="auto">
          <a:xfrm>
            <a:off x="0" y="477838"/>
            <a:ext cx="9144000" cy="647700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pl-PL" sz="2000" b="1" dirty="0" smtClean="0">
                <a:solidFill>
                  <a:schemeClr val="bg1"/>
                </a:solidFill>
                <a:latin typeface="Calibri" pitchFamily="34" charset="0"/>
              </a:rPr>
              <a:t>    3. EDUKACJA – inwestycja długoterminowa				</a:t>
            </a:r>
          </a:p>
        </p:txBody>
      </p:sp>
      <p:pic>
        <p:nvPicPr>
          <p:cNvPr id="8" name="Obraz 7" descr="kartk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98064" y="332656"/>
            <a:ext cx="966423" cy="10801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Obraz 8" descr="book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28384" y="469471"/>
            <a:ext cx="827326" cy="583265"/>
          </a:xfrm>
          <a:prstGeom prst="rect">
            <a:avLst/>
          </a:prstGeom>
        </p:spPr>
      </p:pic>
      <p:sp>
        <p:nvSpPr>
          <p:cNvPr id="10" name="pole tekstowe 9"/>
          <p:cNvSpPr txBox="1">
            <a:spLocks noChangeArrowheads="1"/>
          </p:cNvSpPr>
          <p:nvPr/>
        </p:nvSpPr>
        <p:spPr bwMode="auto">
          <a:xfrm>
            <a:off x="7775575" y="1104801"/>
            <a:ext cx="13684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1400" dirty="0" smtClean="0">
                <a:solidFill>
                  <a:srgbClr val="00B0F0"/>
                </a:solidFill>
                <a:latin typeface="Corbel" pitchFamily="34" charset="0"/>
              </a:rPr>
              <a:t>edukacja</a:t>
            </a:r>
            <a:endParaRPr lang="pl-PL" sz="1400" dirty="0">
              <a:solidFill>
                <a:srgbClr val="00B0F0"/>
              </a:solidFill>
              <a:latin typeface="Corbel" pitchFamily="34" charset="0"/>
            </a:endParaRPr>
          </a:p>
        </p:txBody>
      </p:sp>
      <p:pic>
        <p:nvPicPr>
          <p:cNvPr id="61442" name="Picture 2" descr="E:\BizesKlasa\Prezenty bez pudła\FOTO\SCHOOL-IN-A-BOX\GV10-0045.jpg"/>
          <p:cNvPicPr>
            <a:picLocks noChangeAspect="1" noChangeArrowheads="1"/>
          </p:cNvPicPr>
          <p:nvPr/>
        </p:nvPicPr>
        <p:blipFill>
          <a:blip r:embed="rId4" cstate="print"/>
          <a:srcRect l="7407" t="8320" b="6821"/>
          <a:stretch>
            <a:fillRect/>
          </a:stretch>
        </p:blipFill>
        <p:spPr bwMode="auto">
          <a:xfrm>
            <a:off x="611560" y="1484784"/>
            <a:ext cx="2753249" cy="28083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pole tekstowe 21"/>
          <p:cNvSpPr txBox="1">
            <a:spLocks noChangeArrowheads="1"/>
          </p:cNvSpPr>
          <p:nvPr/>
        </p:nvSpPr>
        <p:spPr bwMode="auto">
          <a:xfrm>
            <a:off x="467544" y="4437112"/>
            <a:ext cx="184242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b="1" dirty="0" smtClean="0">
                <a:solidFill>
                  <a:srgbClr val="00B0F0"/>
                </a:solidFill>
                <a:latin typeface="+mj-lt"/>
              </a:rPr>
              <a:t>Szkoła w pudełku</a:t>
            </a:r>
            <a:endParaRPr lang="pl-PL" b="1" dirty="0">
              <a:solidFill>
                <a:srgbClr val="00B0F0"/>
              </a:solidFill>
              <a:latin typeface="+mj-lt"/>
            </a:endParaRPr>
          </a:p>
          <a:p>
            <a:r>
              <a:rPr lang="pl-PL" b="1" dirty="0" smtClean="0">
                <a:solidFill>
                  <a:srgbClr val="00B0F0"/>
                </a:solidFill>
                <a:latin typeface="+mj-lt"/>
              </a:rPr>
              <a:t>729,43 </a:t>
            </a:r>
            <a:r>
              <a:rPr lang="pl-PL" b="1" dirty="0">
                <a:solidFill>
                  <a:srgbClr val="00B0F0"/>
                </a:solidFill>
                <a:latin typeface="+mj-lt"/>
              </a:rPr>
              <a:t>zł/szt.</a:t>
            </a:r>
          </a:p>
          <a:p>
            <a:endParaRPr lang="pl-PL" b="1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15" name="Prostokąt 14"/>
          <p:cNvSpPr/>
          <p:nvPr/>
        </p:nvSpPr>
        <p:spPr>
          <a:xfrm>
            <a:off x="179512" y="5229200"/>
            <a:ext cx="87849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dirty="0" smtClean="0">
                <a:latin typeface="+mj-lt"/>
              </a:rPr>
              <a:t>Szkoła w pudełku to pakiet dla 40 dzieci i nauczyciela. Pozwala dzieciom kontynuować naukę nawet        w najtrudniejszych sytuacjach - np. podczas katastrof naturalnych, kiedy ich szkoły uległy zniszczeniu.</a:t>
            </a:r>
          </a:p>
          <a:p>
            <a:endParaRPr lang="pl-PL" sz="1600" dirty="0" smtClean="0">
              <a:latin typeface="+mj-lt"/>
            </a:endParaRPr>
          </a:p>
          <a:p>
            <a:r>
              <a:rPr lang="pl-PL" sz="1600" dirty="0" smtClean="0">
                <a:latin typeface="+mj-lt"/>
              </a:rPr>
              <a:t>Zestaw wczesno edukacyjny to skrzynia pełna skarbów! Zabawki edukacyjne, puzzle, klocki – bo nawet   w najsurowszych warunkach każde dziecko zasługuje na możliwość zabawy i twórczego rozwijania się!</a:t>
            </a:r>
          </a:p>
          <a:p>
            <a:r>
              <a:rPr lang="pl-PL" sz="1600" dirty="0" smtClean="0">
                <a:latin typeface="+mj-lt"/>
              </a:rPr>
              <a:t> </a:t>
            </a:r>
            <a:endParaRPr lang="pl-PL" sz="1600" dirty="0">
              <a:latin typeface="+mj-lt"/>
            </a:endParaRPr>
          </a:p>
        </p:txBody>
      </p:sp>
      <p:pic>
        <p:nvPicPr>
          <p:cNvPr id="62466" name="Picture 2" descr="C:\Users\MMalinowska\Desktop\GV10-004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3" y="1484784"/>
            <a:ext cx="2808313" cy="28412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3" name="pole tekstowe 21"/>
          <p:cNvSpPr txBox="1">
            <a:spLocks noChangeArrowheads="1"/>
          </p:cNvSpPr>
          <p:nvPr/>
        </p:nvSpPr>
        <p:spPr bwMode="auto">
          <a:xfrm>
            <a:off x="4241741" y="4437112"/>
            <a:ext cx="284622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b="1" dirty="0" smtClean="0">
                <a:solidFill>
                  <a:srgbClr val="00B0F0"/>
                </a:solidFill>
                <a:latin typeface="+mj-lt"/>
              </a:rPr>
              <a:t>Zestaw wczesno edukacyjny</a:t>
            </a:r>
            <a:endParaRPr lang="pl-PL" b="1" dirty="0">
              <a:solidFill>
                <a:srgbClr val="00B0F0"/>
              </a:solidFill>
              <a:latin typeface="+mj-lt"/>
            </a:endParaRPr>
          </a:p>
          <a:p>
            <a:r>
              <a:rPr lang="pl-PL" b="1" dirty="0" smtClean="0">
                <a:solidFill>
                  <a:srgbClr val="00B0F0"/>
                </a:solidFill>
                <a:latin typeface="+mj-lt"/>
              </a:rPr>
              <a:t>695,79 </a:t>
            </a:r>
            <a:r>
              <a:rPr lang="pl-PL" b="1" dirty="0">
                <a:solidFill>
                  <a:srgbClr val="00B0F0"/>
                </a:solidFill>
                <a:latin typeface="+mj-lt"/>
              </a:rPr>
              <a:t>zł/szt.</a:t>
            </a:r>
          </a:p>
          <a:p>
            <a:endParaRPr lang="pl-PL" b="1" dirty="0">
              <a:solidFill>
                <a:srgbClr val="00B0F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ytuł 3"/>
          <p:cNvSpPr>
            <a:spLocks/>
          </p:cNvSpPr>
          <p:nvPr/>
        </p:nvSpPr>
        <p:spPr bwMode="auto">
          <a:xfrm>
            <a:off x="0" y="477838"/>
            <a:ext cx="9144000" cy="647700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pl-PL" sz="2000" b="1" dirty="0" smtClean="0">
                <a:solidFill>
                  <a:schemeClr val="bg1"/>
                </a:solidFill>
                <a:latin typeface="Calibri" pitchFamily="34" charset="0"/>
              </a:rPr>
              <a:t>    3. EDUKACJA – inwestycja długoterminowa				</a:t>
            </a:r>
          </a:p>
        </p:txBody>
      </p:sp>
      <p:pic>
        <p:nvPicPr>
          <p:cNvPr id="8" name="Obraz 7" descr="kartk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98064" y="332656"/>
            <a:ext cx="966423" cy="10801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Obraz 8" descr="book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28384" y="469471"/>
            <a:ext cx="827326" cy="583265"/>
          </a:xfrm>
          <a:prstGeom prst="rect">
            <a:avLst/>
          </a:prstGeom>
        </p:spPr>
      </p:pic>
      <p:sp>
        <p:nvSpPr>
          <p:cNvPr id="10" name="pole tekstowe 9"/>
          <p:cNvSpPr txBox="1">
            <a:spLocks noChangeArrowheads="1"/>
          </p:cNvSpPr>
          <p:nvPr/>
        </p:nvSpPr>
        <p:spPr bwMode="auto">
          <a:xfrm>
            <a:off x="7775575" y="1104801"/>
            <a:ext cx="13684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1400" dirty="0" smtClean="0">
                <a:solidFill>
                  <a:srgbClr val="00B0F0"/>
                </a:solidFill>
                <a:latin typeface="Corbel" pitchFamily="34" charset="0"/>
              </a:rPr>
              <a:t>edukacja</a:t>
            </a:r>
            <a:endParaRPr lang="pl-PL" sz="1400" dirty="0">
              <a:solidFill>
                <a:srgbClr val="00B0F0"/>
              </a:solidFill>
              <a:latin typeface="Corbel" pitchFamily="34" charset="0"/>
            </a:endParaRPr>
          </a:p>
        </p:txBody>
      </p:sp>
      <p:sp>
        <p:nvSpPr>
          <p:cNvPr id="12" name="pole tekstowe 21"/>
          <p:cNvSpPr txBox="1">
            <a:spLocks noChangeArrowheads="1"/>
          </p:cNvSpPr>
          <p:nvPr/>
        </p:nvSpPr>
        <p:spPr bwMode="auto">
          <a:xfrm>
            <a:off x="5580112" y="2924944"/>
            <a:ext cx="156658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b="1" dirty="0" smtClean="0">
                <a:solidFill>
                  <a:srgbClr val="00B0F0"/>
                </a:solidFill>
                <a:latin typeface="+mj-lt"/>
              </a:rPr>
              <a:t>Namiot</a:t>
            </a:r>
            <a:endParaRPr lang="pl-PL" b="1" dirty="0">
              <a:solidFill>
                <a:srgbClr val="00B0F0"/>
              </a:solidFill>
              <a:latin typeface="+mj-lt"/>
            </a:endParaRPr>
          </a:p>
          <a:p>
            <a:r>
              <a:rPr lang="pl-PL" b="1" dirty="0" smtClean="0">
                <a:solidFill>
                  <a:srgbClr val="00B0F0"/>
                </a:solidFill>
                <a:latin typeface="+mj-lt"/>
              </a:rPr>
              <a:t>5974,56 zł/szt</a:t>
            </a:r>
            <a:r>
              <a:rPr lang="pl-PL" b="1" dirty="0">
                <a:solidFill>
                  <a:srgbClr val="00B0F0"/>
                </a:solidFill>
                <a:latin typeface="+mj-lt"/>
              </a:rPr>
              <a:t>.</a:t>
            </a:r>
          </a:p>
          <a:p>
            <a:endParaRPr lang="pl-PL" b="1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15" name="Prostokąt 14"/>
          <p:cNvSpPr/>
          <p:nvPr/>
        </p:nvSpPr>
        <p:spPr>
          <a:xfrm>
            <a:off x="323528" y="1508591"/>
            <a:ext cx="87849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>
                <a:latin typeface="+mj-lt"/>
              </a:rPr>
              <a:t>Inwestując w namiot dają Państwo o wiele więcej niż kilka lekkich ścian i dach nad głową. Namiot o powierzchni 42 m</a:t>
            </a:r>
            <a:r>
              <a:rPr lang="pl-PL" baseline="30000" dirty="0" smtClean="0">
                <a:latin typeface="+mj-lt"/>
              </a:rPr>
              <a:t>2</a:t>
            </a:r>
            <a:r>
              <a:rPr lang="pl-PL" dirty="0" smtClean="0">
                <a:latin typeface="+mj-lt"/>
              </a:rPr>
              <a:t> to idealne miejsce na zorganizowanie szkoły, rozbudowanego punktu medycznego lub schronienia dla poszkodowanych, którzy stracili własne domy. </a:t>
            </a:r>
            <a:r>
              <a:rPr lang="pl-PL" b="1" dirty="0" smtClean="0">
                <a:latin typeface="+mj-lt"/>
              </a:rPr>
              <a:t>Suchy, bezpieczny kąt - czy można sobie wyobrazić lepszą inwestycję?</a:t>
            </a:r>
            <a:endParaRPr lang="pl-PL" b="1" dirty="0">
              <a:latin typeface="+mj-lt"/>
            </a:endParaRPr>
          </a:p>
        </p:txBody>
      </p:sp>
      <p:pic>
        <p:nvPicPr>
          <p:cNvPr id="66562" name="Picture 2" descr="C:\Users\MMalinowska\Desktop\HQ08-06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140968"/>
            <a:ext cx="4806650" cy="32040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6564" name="Picture 4" descr="T:\ZDJĘCIA\Prezenty bez pudła\FOTO\NAMIOT 42 METRY\HQ08-06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128" y="4365104"/>
            <a:ext cx="2990652" cy="19937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S:\MAGDALENA MALINOWSKA\FACEBOOK_zdjęcia\positive\UNI110451.jpg"/>
          <p:cNvPicPr>
            <a:picLocks noChangeAspect="1" noChangeArrowheads="1"/>
          </p:cNvPicPr>
          <p:nvPr/>
        </p:nvPicPr>
        <p:blipFill>
          <a:blip r:embed="rId2" cstate="print"/>
          <a:srcRect r="5680"/>
          <a:stretch>
            <a:fillRect/>
          </a:stretch>
        </p:blipFill>
        <p:spPr bwMode="auto">
          <a:xfrm>
            <a:off x="-36512" y="-8857"/>
            <a:ext cx="9721080" cy="6866857"/>
          </a:xfrm>
          <a:prstGeom prst="rect">
            <a:avLst/>
          </a:prstGeom>
          <a:noFill/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0" y="4869160"/>
            <a:ext cx="9684568" cy="1200329"/>
          </a:xfrm>
          <a:prstGeom prst="rect">
            <a:avLst/>
          </a:prstGeom>
          <a:solidFill>
            <a:schemeClr val="bg1">
              <a:alpha val="78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pl-PL" sz="2400" b="1" dirty="0" smtClean="0"/>
              <a:t>By pomaganie było jeszcze prostsze, przygotowaliśmy                                            dla Państwa gotowe zestawy pomocy, w które mogą Państwo zainwestować: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Symbol zastępczy zawartości 3" descr="dry_ground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6157913" y="3141663"/>
            <a:ext cx="22755226" cy="3716337"/>
          </a:xfrm>
        </p:spPr>
      </p:pic>
      <p:sp>
        <p:nvSpPr>
          <p:cNvPr id="15362" name="Tytuł 3"/>
          <p:cNvSpPr>
            <a:spLocks noGrp="1"/>
          </p:cNvSpPr>
          <p:nvPr>
            <p:ph type="title"/>
          </p:nvPr>
        </p:nvSpPr>
        <p:spPr>
          <a:xfrm>
            <a:off x="0" y="2205038"/>
            <a:ext cx="9144000" cy="1066800"/>
          </a:xfrm>
        </p:spPr>
        <p:txBody>
          <a:bodyPr/>
          <a:lstStyle/>
          <a:p>
            <a:r>
              <a:rPr lang="pl-PL" b="1" smtClean="0"/>
              <a:t>T R Z Ę S I E N I E   Z I E M I</a:t>
            </a:r>
            <a:endParaRPr lang="pl-PL" sz="17000" b="1" smtClean="0"/>
          </a:p>
        </p:txBody>
      </p:sp>
      <p:sp>
        <p:nvSpPr>
          <p:cNvPr id="15363" name="pole tekstowe 4"/>
          <p:cNvSpPr txBox="1">
            <a:spLocks noChangeArrowheads="1"/>
          </p:cNvSpPr>
          <p:nvPr/>
        </p:nvSpPr>
        <p:spPr bwMode="auto">
          <a:xfrm>
            <a:off x="0" y="1412875"/>
            <a:ext cx="91440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8000" b="1">
                <a:solidFill>
                  <a:srgbClr val="00B0F0"/>
                </a:solidFill>
                <a:latin typeface="Calibri" pitchFamily="34" charset="0"/>
              </a:rPr>
              <a:t>T S U N A M I</a:t>
            </a:r>
          </a:p>
        </p:txBody>
      </p:sp>
      <p:sp>
        <p:nvSpPr>
          <p:cNvPr id="15364" name="pole tekstowe 5"/>
          <p:cNvSpPr txBox="1"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5400" b="1">
                <a:solidFill>
                  <a:srgbClr val="00B0F0"/>
                </a:solidFill>
                <a:latin typeface="Calibri" pitchFamily="34" charset="0"/>
              </a:rPr>
              <a:t>POWÓD</a:t>
            </a:r>
            <a:r>
              <a:rPr lang="pl-PL" sz="4800" b="1">
                <a:solidFill>
                  <a:srgbClr val="00B0F0"/>
                </a:solidFill>
                <a:latin typeface="Calibri" pitchFamily="34" charset="0"/>
              </a:rPr>
              <a:t>Ź</a:t>
            </a:r>
          </a:p>
        </p:txBody>
      </p:sp>
      <p:sp>
        <p:nvSpPr>
          <p:cNvPr id="15365" name="pole tekstowe 6"/>
          <p:cNvSpPr txBox="1">
            <a:spLocks noChangeArrowheads="1"/>
          </p:cNvSpPr>
          <p:nvPr/>
        </p:nvSpPr>
        <p:spPr bwMode="auto">
          <a:xfrm>
            <a:off x="0" y="2276475"/>
            <a:ext cx="9144000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20000" b="1">
                <a:latin typeface="Calibri" pitchFamily="34" charset="0"/>
              </a:rPr>
              <a:t>SUSZA</a:t>
            </a:r>
          </a:p>
        </p:txBody>
      </p:sp>
      <p:sp>
        <p:nvSpPr>
          <p:cNvPr id="15366" name="pole tekstowe 7"/>
          <p:cNvSpPr txBox="1">
            <a:spLocks noChangeArrowheads="1"/>
          </p:cNvSpPr>
          <p:nvPr/>
        </p:nvSpPr>
        <p:spPr bwMode="auto">
          <a:xfrm>
            <a:off x="0" y="549275"/>
            <a:ext cx="9144000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8800" b="1">
                <a:latin typeface="Calibri" pitchFamily="34" charset="0"/>
              </a:rPr>
              <a:t>G </a:t>
            </a:r>
            <a:r>
              <a:rPr lang="pl-PL" sz="8400" b="1">
                <a:latin typeface="Calibri" pitchFamily="34" charset="0"/>
              </a:rPr>
              <a:t>Ł</a:t>
            </a:r>
            <a:r>
              <a:rPr lang="pl-PL" sz="8800" b="1">
                <a:latin typeface="Calibri" pitchFamily="34" charset="0"/>
              </a:rPr>
              <a:t> Ó D</a:t>
            </a:r>
          </a:p>
        </p:txBody>
      </p:sp>
      <p:sp>
        <p:nvSpPr>
          <p:cNvPr id="15367" name="Text Box 8"/>
          <p:cNvSpPr txBox="1">
            <a:spLocks noChangeArrowheads="1"/>
          </p:cNvSpPr>
          <p:nvPr/>
        </p:nvSpPr>
        <p:spPr bwMode="auto">
          <a:xfrm>
            <a:off x="0" y="6092825"/>
            <a:ext cx="9144000" cy="427038"/>
          </a:xfrm>
          <a:prstGeom prst="rect">
            <a:avLst/>
          </a:prstGeom>
          <a:solidFill>
            <a:schemeClr val="bg1">
              <a:alpha val="85881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sz="2200" b="1">
                <a:latin typeface="Calibri" pitchFamily="34" charset="0"/>
              </a:rPr>
              <a:t>We współczesnym świecie klęski żywiołowe zdarzają się niemal codziennie</a:t>
            </a:r>
            <a:r>
              <a:rPr lang="pl-PL" sz="2200">
                <a:latin typeface="Calibri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az 14" descr="POLI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980011">
            <a:off x="433619" y="3755116"/>
            <a:ext cx="2232248" cy="22322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4" descr="C:\Users\MMalinowska\Desktop\GV08-0051.jpg"/>
          <p:cNvPicPr>
            <a:picLocks noChangeAspect="1" noChangeArrowheads="1"/>
          </p:cNvPicPr>
          <p:nvPr/>
        </p:nvPicPr>
        <p:blipFill>
          <a:blip r:embed="rId3" cstate="print"/>
          <a:srcRect t="23540" b="5901"/>
          <a:stretch>
            <a:fillRect/>
          </a:stretch>
        </p:blipFill>
        <p:spPr bwMode="auto">
          <a:xfrm rot="176078">
            <a:off x="2271813" y="4077072"/>
            <a:ext cx="2381249" cy="25202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C:\Users\MMalinowska\Downloads\szczepienia\UNI122621.jpg"/>
          <p:cNvPicPr>
            <a:picLocks noChangeAspect="1" noChangeArrowheads="1"/>
          </p:cNvPicPr>
          <p:nvPr/>
        </p:nvPicPr>
        <p:blipFill>
          <a:blip r:embed="rId4" cstate="print"/>
          <a:srcRect l="31986" t="10206" r="4051"/>
          <a:stretch>
            <a:fillRect/>
          </a:stretch>
        </p:blipFill>
        <p:spPr bwMode="auto">
          <a:xfrm>
            <a:off x="5004048" y="2636912"/>
            <a:ext cx="3923790" cy="36724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Tytuł 3"/>
          <p:cNvSpPr>
            <a:spLocks/>
          </p:cNvSpPr>
          <p:nvPr/>
        </p:nvSpPr>
        <p:spPr bwMode="auto">
          <a:xfrm>
            <a:off x="0" y="477838"/>
            <a:ext cx="9144000" cy="647700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pl-PL" sz="2000" b="1" dirty="0" smtClean="0">
                <a:solidFill>
                  <a:schemeClr val="bg1"/>
                </a:solidFill>
                <a:latin typeface="Calibri" pitchFamily="34" charset="0"/>
              </a:rPr>
              <a:t>    1. ZDROWIE – inwestycja bezcenna				</a:t>
            </a:r>
          </a:p>
        </p:txBody>
      </p:sp>
      <p:pic>
        <p:nvPicPr>
          <p:cNvPr id="8" name="Obraz 7" descr="kartk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98064" y="332656"/>
            <a:ext cx="966423" cy="10801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pole tekstowe 17"/>
          <p:cNvSpPr txBox="1">
            <a:spLocks noChangeArrowheads="1"/>
          </p:cNvSpPr>
          <p:nvPr/>
        </p:nvSpPr>
        <p:spPr bwMode="auto">
          <a:xfrm>
            <a:off x="7775575" y="1104801"/>
            <a:ext cx="13684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1400" dirty="0" smtClean="0">
                <a:solidFill>
                  <a:srgbClr val="00B0F0"/>
                </a:solidFill>
                <a:latin typeface="Corbel" pitchFamily="34" charset="0"/>
              </a:rPr>
              <a:t>zdrowie</a:t>
            </a:r>
            <a:endParaRPr lang="pl-PL" sz="1400" dirty="0">
              <a:solidFill>
                <a:srgbClr val="00B0F0"/>
              </a:solidFill>
              <a:latin typeface="Corbel" pitchFamily="34" charset="0"/>
            </a:endParaRPr>
          </a:p>
        </p:txBody>
      </p:sp>
      <p:pic>
        <p:nvPicPr>
          <p:cNvPr id="10" name="Obraz 16" descr="syringe-hi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9061400">
            <a:off x="8181273" y="386503"/>
            <a:ext cx="698500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pole tekstowe 10"/>
          <p:cNvSpPr txBox="1"/>
          <p:nvPr/>
        </p:nvSpPr>
        <p:spPr>
          <a:xfrm>
            <a:off x="251520" y="1340768"/>
            <a:ext cx="8640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rgbClr val="FF6699"/>
                </a:solidFill>
                <a:latin typeface="+mn-lt"/>
              </a:rPr>
              <a:t>297,78 zł </a:t>
            </a:r>
            <a:r>
              <a:rPr lang="pl-PL" b="1" dirty="0" smtClean="0">
                <a:solidFill>
                  <a:srgbClr val="00B0F0"/>
                </a:solidFill>
                <a:latin typeface="+mn-lt"/>
              </a:rPr>
              <a:t>– uchroni przed polio 300 dzieci z najdalszych zakątków świata! </a:t>
            </a:r>
            <a:endParaRPr lang="pl-PL" b="1" dirty="0">
              <a:solidFill>
                <a:srgbClr val="00B0F0"/>
              </a:solidFill>
              <a:latin typeface="+mn-lt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251520" y="2420888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latin typeface="+mn-lt"/>
              </a:rPr>
              <a:t>300 szczepionek przeciwko polio</a:t>
            </a:r>
            <a:endParaRPr lang="pl-PL" b="1" dirty="0">
              <a:latin typeface="+mn-lt"/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2339752" y="2420888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latin typeface="+mn-lt"/>
              </a:rPr>
              <a:t>2 lodówki do transportu szczepionek</a:t>
            </a:r>
            <a:endParaRPr lang="pl-PL" b="1" dirty="0">
              <a:latin typeface="+mn-lt"/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1979712" y="2564904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latin typeface="+mn-lt"/>
              </a:rPr>
              <a:t>+</a:t>
            </a:r>
            <a:endParaRPr lang="pl-PL" b="1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5" descr="T:\ZDJĘCIA\malaria\4.jpg"/>
          <p:cNvPicPr>
            <a:picLocks noChangeAspect="1" noChangeArrowheads="1"/>
          </p:cNvPicPr>
          <p:nvPr/>
        </p:nvPicPr>
        <p:blipFill>
          <a:blip r:embed="rId2" cstate="print"/>
          <a:srcRect l="18182" r="15729"/>
          <a:stretch>
            <a:fillRect/>
          </a:stretch>
        </p:blipFill>
        <p:spPr bwMode="auto">
          <a:xfrm>
            <a:off x="5004048" y="2781399"/>
            <a:ext cx="3779912" cy="38159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Tytuł 3"/>
          <p:cNvSpPr>
            <a:spLocks/>
          </p:cNvSpPr>
          <p:nvPr/>
        </p:nvSpPr>
        <p:spPr bwMode="auto">
          <a:xfrm>
            <a:off x="0" y="477838"/>
            <a:ext cx="9144000" cy="647700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pl-PL" sz="2000" b="1" dirty="0" smtClean="0">
                <a:solidFill>
                  <a:schemeClr val="bg1"/>
                </a:solidFill>
                <a:latin typeface="Calibri" pitchFamily="34" charset="0"/>
              </a:rPr>
              <a:t>    1. ZDROWIE – inwestycja bezcenna				</a:t>
            </a:r>
          </a:p>
        </p:txBody>
      </p:sp>
      <p:pic>
        <p:nvPicPr>
          <p:cNvPr id="8" name="Obraz 7" descr="kartk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98064" y="332656"/>
            <a:ext cx="966423" cy="10801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pole tekstowe 17"/>
          <p:cNvSpPr txBox="1">
            <a:spLocks noChangeArrowheads="1"/>
          </p:cNvSpPr>
          <p:nvPr/>
        </p:nvSpPr>
        <p:spPr bwMode="auto">
          <a:xfrm>
            <a:off x="7775575" y="1104801"/>
            <a:ext cx="13684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1400" dirty="0" smtClean="0">
                <a:solidFill>
                  <a:srgbClr val="00B0F0"/>
                </a:solidFill>
                <a:latin typeface="Corbel" pitchFamily="34" charset="0"/>
              </a:rPr>
              <a:t>zdrowie</a:t>
            </a:r>
            <a:endParaRPr lang="pl-PL" sz="1400" dirty="0">
              <a:solidFill>
                <a:srgbClr val="00B0F0"/>
              </a:solidFill>
              <a:latin typeface="Corbel" pitchFamily="34" charset="0"/>
            </a:endParaRPr>
          </a:p>
        </p:txBody>
      </p:sp>
      <p:pic>
        <p:nvPicPr>
          <p:cNvPr id="10" name="Obraz 16" descr="syringe-hi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9061400">
            <a:off x="8181273" y="386503"/>
            <a:ext cx="698500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pole tekstowe 10"/>
          <p:cNvSpPr txBox="1"/>
          <p:nvPr/>
        </p:nvSpPr>
        <p:spPr>
          <a:xfrm>
            <a:off x="251520" y="1340768"/>
            <a:ext cx="727280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rgbClr val="FF6699"/>
                </a:solidFill>
                <a:latin typeface="+mn-lt"/>
              </a:rPr>
              <a:t>423,20 zł </a:t>
            </a:r>
            <a:r>
              <a:rPr lang="pl-PL" b="1" dirty="0" smtClean="0">
                <a:solidFill>
                  <a:srgbClr val="00B0F0"/>
                </a:solidFill>
                <a:latin typeface="+mn-lt"/>
              </a:rPr>
              <a:t>– zapewni leki dla 20 dzieci cierpiących na malarię oraz 20 moskitier, dzięki którym będą mogły już zawsze spokojnie spać, bez obawy o ukąszenia roznoszących malarię komarów!</a:t>
            </a:r>
            <a:endParaRPr lang="pl-PL" b="1" dirty="0">
              <a:solidFill>
                <a:srgbClr val="00B0F0"/>
              </a:solidFill>
              <a:latin typeface="+mn-lt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251520" y="2924944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latin typeface="+mn-lt"/>
              </a:rPr>
              <a:t>20 zestawów leków przeciwmalarycznych</a:t>
            </a:r>
            <a:endParaRPr lang="pl-PL" b="1" dirty="0">
              <a:latin typeface="+mn-lt"/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3203848" y="2987660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latin typeface="+mn-lt"/>
              </a:rPr>
              <a:t>20 moskitier</a:t>
            </a:r>
            <a:endParaRPr lang="pl-PL" b="1" dirty="0">
              <a:latin typeface="+mn-lt"/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2627784" y="2996952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latin typeface="+mn-lt"/>
              </a:rPr>
              <a:t>+</a:t>
            </a:r>
            <a:endParaRPr lang="pl-PL" b="1" dirty="0">
              <a:latin typeface="+mn-lt"/>
            </a:endParaRPr>
          </a:p>
        </p:txBody>
      </p:sp>
      <p:pic>
        <p:nvPicPr>
          <p:cNvPr id="16" name="Picture 4" descr="C:\Users\MMalinowska\Desktop\NY09-0014.jpg"/>
          <p:cNvPicPr>
            <a:picLocks noChangeAspect="1" noChangeArrowheads="1"/>
          </p:cNvPicPr>
          <p:nvPr/>
        </p:nvPicPr>
        <p:blipFill>
          <a:blip r:embed="rId5" cstate="print"/>
          <a:srcRect l="4878" t="7346" r="9756"/>
          <a:stretch>
            <a:fillRect/>
          </a:stretch>
        </p:blipFill>
        <p:spPr bwMode="auto">
          <a:xfrm>
            <a:off x="251520" y="3916741"/>
            <a:ext cx="2520280" cy="18165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3" descr="E:\BizesKlasa\Prezenty bez pudła\FOTO\MOSKITIERA\GV08-000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887996">
            <a:off x="2292467" y="4284124"/>
            <a:ext cx="2916185" cy="19442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3"/>
          <p:cNvSpPr>
            <a:spLocks/>
          </p:cNvSpPr>
          <p:nvPr/>
        </p:nvSpPr>
        <p:spPr bwMode="auto">
          <a:xfrm>
            <a:off x="0" y="477838"/>
            <a:ext cx="9144000" cy="647700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pl-PL" sz="2000" b="1" dirty="0" smtClean="0">
                <a:solidFill>
                  <a:schemeClr val="bg1"/>
                </a:solidFill>
                <a:latin typeface="Calibri" pitchFamily="34" charset="0"/>
              </a:rPr>
              <a:t>    1. ZDROWIE – inwestycja bezcenna				</a:t>
            </a:r>
          </a:p>
        </p:txBody>
      </p:sp>
      <p:pic>
        <p:nvPicPr>
          <p:cNvPr id="8" name="Obraz 7" descr="kartk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98064" y="332656"/>
            <a:ext cx="966423" cy="10801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pole tekstowe 17"/>
          <p:cNvSpPr txBox="1">
            <a:spLocks noChangeArrowheads="1"/>
          </p:cNvSpPr>
          <p:nvPr/>
        </p:nvSpPr>
        <p:spPr bwMode="auto">
          <a:xfrm>
            <a:off x="7775575" y="1104801"/>
            <a:ext cx="13684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1400" dirty="0" smtClean="0">
                <a:solidFill>
                  <a:srgbClr val="00B0F0"/>
                </a:solidFill>
                <a:latin typeface="Corbel" pitchFamily="34" charset="0"/>
              </a:rPr>
              <a:t>zdrowie</a:t>
            </a:r>
            <a:endParaRPr lang="pl-PL" sz="1400" dirty="0">
              <a:solidFill>
                <a:srgbClr val="00B0F0"/>
              </a:solidFill>
              <a:latin typeface="Corbel" pitchFamily="34" charset="0"/>
            </a:endParaRPr>
          </a:p>
        </p:txBody>
      </p:sp>
      <p:pic>
        <p:nvPicPr>
          <p:cNvPr id="10" name="Obraz 16" descr="syringe-hi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9061400">
            <a:off x="8181273" y="386503"/>
            <a:ext cx="698500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pole tekstowe 10"/>
          <p:cNvSpPr txBox="1"/>
          <p:nvPr/>
        </p:nvSpPr>
        <p:spPr>
          <a:xfrm>
            <a:off x="251520" y="1340768"/>
            <a:ext cx="792088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rgbClr val="FF6699"/>
                </a:solidFill>
                <a:latin typeface="+mn-lt"/>
              </a:rPr>
              <a:t>625,50 zł </a:t>
            </a:r>
            <a:r>
              <a:rPr lang="pl-PL" b="1" dirty="0" smtClean="0">
                <a:solidFill>
                  <a:srgbClr val="00B0F0"/>
                </a:solidFill>
                <a:latin typeface="+mn-lt"/>
              </a:rPr>
              <a:t>– </a:t>
            </a:r>
            <a:r>
              <a:rPr lang="pl-PL" b="1" dirty="0" smtClean="0">
                <a:solidFill>
                  <a:srgbClr val="00B0F0"/>
                </a:solidFill>
                <a:latin typeface="+mj-lt"/>
              </a:rPr>
              <a:t>zapewni miesięczną terapię dla 5 skrajnie niedożywionych dzieci i uratuje je od śmierci z głodu!</a:t>
            </a:r>
            <a:endParaRPr lang="pl-PL" b="1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251520" y="2420888"/>
            <a:ext cx="4968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latin typeface="+mn-lt"/>
              </a:rPr>
              <a:t>450 ratujących życie saszetek żywności terapeutycznej </a:t>
            </a:r>
            <a:r>
              <a:rPr lang="pl-PL" b="1" dirty="0" err="1" smtClean="0">
                <a:latin typeface="+mn-lt"/>
              </a:rPr>
              <a:t>Plumpy’nut</a:t>
            </a:r>
            <a:endParaRPr lang="pl-PL" b="1" dirty="0">
              <a:latin typeface="+mn-lt"/>
            </a:endParaRPr>
          </a:p>
        </p:txBody>
      </p:sp>
      <p:pic>
        <p:nvPicPr>
          <p:cNvPr id="15" name="Picture 3" descr="E:\BizesKlasa\Prezenty bez pudła\FOTO\PLUMPY NUT\GV08-0063.jpg"/>
          <p:cNvPicPr>
            <a:picLocks noChangeAspect="1" noChangeArrowheads="1"/>
          </p:cNvPicPr>
          <p:nvPr/>
        </p:nvPicPr>
        <p:blipFill>
          <a:blip r:embed="rId4" cstate="print"/>
          <a:srcRect l="20719" t="7769" r="3816"/>
          <a:stretch>
            <a:fillRect/>
          </a:stretch>
        </p:blipFill>
        <p:spPr bwMode="auto">
          <a:xfrm>
            <a:off x="395536" y="3284984"/>
            <a:ext cx="3888432" cy="31683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2" name="Picture 2" descr="C:\Users\MMalinowska\Documents\Róg Afryki\human story 2 Plumpy Nut\plumpy.jpg"/>
          <p:cNvPicPr>
            <a:picLocks noChangeAspect="1" noChangeArrowheads="1"/>
          </p:cNvPicPr>
          <p:nvPr/>
        </p:nvPicPr>
        <p:blipFill>
          <a:blip r:embed="rId5" cstate="print"/>
          <a:srcRect r="20821"/>
          <a:stretch>
            <a:fillRect/>
          </a:stretch>
        </p:blipFill>
        <p:spPr bwMode="auto">
          <a:xfrm>
            <a:off x="4932040" y="2564904"/>
            <a:ext cx="4019588" cy="33843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:\ZDJĘCIA\Prezenty bez pudła\FOTO\ORS ORAL REH SALTS\HQ07-15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917238">
            <a:off x="4499992" y="1364771"/>
            <a:ext cx="3528392" cy="23522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6" name="Tytuł 3"/>
          <p:cNvSpPr>
            <a:spLocks/>
          </p:cNvSpPr>
          <p:nvPr/>
        </p:nvSpPr>
        <p:spPr bwMode="auto">
          <a:xfrm>
            <a:off x="0" y="477838"/>
            <a:ext cx="9144000" cy="647700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pl-PL" sz="2000" b="1" dirty="0" smtClean="0">
                <a:solidFill>
                  <a:schemeClr val="bg1"/>
                </a:solidFill>
                <a:latin typeface="Calibri" pitchFamily="34" charset="0"/>
              </a:rPr>
              <a:t>    2. WODA – inwestycja trwała				</a:t>
            </a:r>
          </a:p>
        </p:txBody>
      </p:sp>
      <p:pic>
        <p:nvPicPr>
          <p:cNvPr id="14" name="Obraz 13" descr="kartk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98064" y="332656"/>
            <a:ext cx="966423" cy="10801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Obraz 16" descr="12065689441460351022Angelo_Gemmi_drop.svg.hi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44408" y="260648"/>
            <a:ext cx="522815" cy="720080"/>
          </a:xfrm>
          <a:prstGeom prst="rect">
            <a:avLst/>
          </a:prstGeom>
        </p:spPr>
      </p:pic>
      <p:sp>
        <p:nvSpPr>
          <p:cNvPr id="18" name="pole tekstowe 17"/>
          <p:cNvSpPr txBox="1">
            <a:spLocks noChangeArrowheads="1"/>
          </p:cNvSpPr>
          <p:nvPr/>
        </p:nvSpPr>
        <p:spPr bwMode="auto">
          <a:xfrm>
            <a:off x="7775575" y="1104801"/>
            <a:ext cx="13684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1400" dirty="0" smtClean="0">
                <a:solidFill>
                  <a:srgbClr val="00B0F0"/>
                </a:solidFill>
                <a:latin typeface="Corbel" pitchFamily="34" charset="0"/>
              </a:rPr>
              <a:t>woda</a:t>
            </a:r>
            <a:endParaRPr lang="pl-PL" sz="1400" dirty="0">
              <a:solidFill>
                <a:srgbClr val="00B0F0"/>
              </a:solidFill>
              <a:latin typeface="Corbel" pitchFamily="34" charset="0"/>
            </a:endParaRPr>
          </a:p>
        </p:txBody>
      </p:sp>
      <p:sp>
        <p:nvSpPr>
          <p:cNvPr id="19" name="pole tekstowe 21"/>
          <p:cNvSpPr txBox="1">
            <a:spLocks noChangeArrowheads="1"/>
          </p:cNvSpPr>
          <p:nvPr/>
        </p:nvSpPr>
        <p:spPr bwMode="auto">
          <a:xfrm>
            <a:off x="467545" y="5890046"/>
            <a:ext cx="352839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b="1" dirty="0" smtClean="0">
                <a:latin typeface="+mj-lt"/>
              </a:rPr>
              <a:t>1000 ratujących życie saszetek                       z solami nawadniającymi ORS</a:t>
            </a:r>
            <a:endParaRPr lang="pl-PL" b="1" dirty="0">
              <a:latin typeface="+mj-lt"/>
            </a:endParaRPr>
          </a:p>
          <a:p>
            <a:endParaRPr lang="pl-PL" b="1" dirty="0">
              <a:latin typeface="+mj-lt"/>
            </a:endParaRPr>
          </a:p>
        </p:txBody>
      </p:sp>
      <p:pic>
        <p:nvPicPr>
          <p:cNvPr id="57346" name="Picture 2" descr="C:\Users\MMalinowska\Desktop\GV08-0082.jpg"/>
          <p:cNvPicPr>
            <a:picLocks noChangeAspect="1" noChangeArrowheads="1"/>
          </p:cNvPicPr>
          <p:nvPr/>
        </p:nvPicPr>
        <p:blipFill>
          <a:blip r:embed="rId5" cstate="print"/>
          <a:srcRect l="12792" t="12352" r="13657" b="3265"/>
          <a:stretch>
            <a:fillRect/>
          </a:stretch>
        </p:blipFill>
        <p:spPr bwMode="auto">
          <a:xfrm>
            <a:off x="611560" y="3140968"/>
            <a:ext cx="3384376" cy="25880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7" name="Picture 3" descr="T:\ZDJĘCIA\Prezenty bez pudła\FOTO\ORS ORAL REH SALTS\HQ10-018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3143">
            <a:off x="4427984" y="3645024"/>
            <a:ext cx="4333173" cy="28803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3" name="pole tekstowe 12"/>
          <p:cNvSpPr txBox="1"/>
          <p:nvPr/>
        </p:nvSpPr>
        <p:spPr>
          <a:xfrm>
            <a:off x="251520" y="1340768"/>
            <a:ext cx="396044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rgbClr val="FF6699"/>
                </a:solidFill>
                <a:latin typeface="+mn-lt"/>
              </a:rPr>
              <a:t>300 zł </a:t>
            </a:r>
            <a:r>
              <a:rPr lang="pl-PL" b="1" dirty="0" smtClean="0">
                <a:solidFill>
                  <a:srgbClr val="00B0F0"/>
                </a:solidFill>
                <a:latin typeface="+mn-lt"/>
              </a:rPr>
              <a:t>– to 1000 uratowanych dziecięcych istnień, które mogłyby nie przeżyć zabójczej dla ich młodych organizmów biegunki.</a:t>
            </a:r>
            <a:endParaRPr lang="pl-PL" b="1" dirty="0">
              <a:solidFill>
                <a:srgbClr val="00B0F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ytuł 3"/>
          <p:cNvSpPr>
            <a:spLocks/>
          </p:cNvSpPr>
          <p:nvPr/>
        </p:nvSpPr>
        <p:spPr bwMode="auto">
          <a:xfrm>
            <a:off x="0" y="477838"/>
            <a:ext cx="9144000" cy="647700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pl-PL" sz="2000" b="1" dirty="0" smtClean="0">
                <a:solidFill>
                  <a:schemeClr val="bg1"/>
                </a:solidFill>
                <a:latin typeface="Calibri" pitchFamily="34" charset="0"/>
              </a:rPr>
              <a:t>    2. WODA – inwestycja trwała				</a:t>
            </a:r>
          </a:p>
        </p:txBody>
      </p:sp>
      <p:pic>
        <p:nvPicPr>
          <p:cNvPr id="14" name="Obraz 13" descr="kartk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98064" y="332656"/>
            <a:ext cx="966423" cy="10801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Obraz 16" descr="12065689441460351022Angelo_Gemmi_drop.svg.hi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44408" y="260648"/>
            <a:ext cx="522815" cy="720080"/>
          </a:xfrm>
          <a:prstGeom prst="rect">
            <a:avLst/>
          </a:prstGeom>
        </p:spPr>
      </p:pic>
      <p:sp>
        <p:nvSpPr>
          <p:cNvPr id="18" name="pole tekstowe 17"/>
          <p:cNvSpPr txBox="1">
            <a:spLocks noChangeArrowheads="1"/>
          </p:cNvSpPr>
          <p:nvPr/>
        </p:nvSpPr>
        <p:spPr bwMode="auto">
          <a:xfrm>
            <a:off x="7775575" y="1104801"/>
            <a:ext cx="13684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1400" dirty="0" smtClean="0">
                <a:solidFill>
                  <a:srgbClr val="00B0F0"/>
                </a:solidFill>
                <a:latin typeface="Corbel" pitchFamily="34" charset="0"/>
              </a:rPr>
              <a:t>woda</a:t>
            </a:r>
            <a:endParaRPr lang="pl-PL" sz="1400" dirty="0">
              <a:solidFill>
                <a:srgbClr val="00B0F0"/>
              </a:solidFill>
              <a:latin typeface="Corbel" pitchFamily="34" charset="0"/>
            </a:endParaRPr>
          </a:p>
        </p:txBody>
      </p:sp>
      <p:sp>
        <p:nvSpPr>
          <p:cNvPr id="19" name="pole tekstowe 21"/>
          <p:cNvSpPr txBox="1">
            <a:spLocks noChangeArrowheads="1"/>
          </p:cNvSpPr>
          <p:nvPr/>
        </p:nvSpPr>
        <p:spPr bwMode="auto">
          <a:xfrm>
            <a:off x="6444208" y="3501008"/>
            <a:ext cx="2232248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l-PL" b="1" dirty="0" smtClean="0">
                <a:latin typeface="+mj-lt"/>
              </a:rPr>
              <a:t>1 pompa wodna</a:t>
            </a:r>
          </a:p>
          <a:p>
            <a:pPr algn="ctr"/>
            <a:r>
              <a:rPr lang="pl-PL" b="1" dirty="0" smtClean="0">
                <a:latin typeface="+mj-lt"/>
              </a:rPr>
              <a:t>+</a:t>
            </a:r>
          </a:p>
          <a:p>
            <a:pPr algn="ctr"/>
            <a:r>
              <a:rPr lang="pl-PL" b="1" dirty="0" smtClean="0">
                <a:latin typeface="+mj-lt"/>
              </a:rPr>
              <a:t>koszt dostawy</a:t>
            </a:r>
            <a:br>
              <a:rPr lang="pl-PL" b="1" dirty="0" smtClean="0">
                <a:latin typeface="+mj-lt"/>
              </a:rPr>
            </a:br>
            <a:r>
              <a:rPr lang="pl-PL" b="1" dirty="0" smtClean="0">
                <a:latin typeface="+mj-lt"/>
              </a:rPr>
              <a:t>+</a:t>
            </a:r>
          </a:p>
          <a:p>
            <a:pPr algn="ctr"/>
            <a:r>
              <a:rPr lang="pl-PL" b="1" dirty="0" smtClean="0">
                <a:latin typeface="+mj-lt"/>
              </a:rPr>
              <a:t>koszt instalacji</a:t>
            </a:r>
            <a:br>
              <a:rPr lang="pl-PL" b="1" dirty="0" smtClean="0">
                <a:latin typeface="+mj-lt"/>
              </a:rPr>
            </a:br>
            <a:r>
              <a:rPr lang="pl-PL" b="1" dirty="0" smtClean="0">
                <a:latin typeface="+mj-lt"/>
              </a:rPr>
              <a:t>+ </a:t>
            </a:r>
          </a:p>
          <a:p>
            <a:pPr algn="ctr"/>
            <a:r>
              <a:rPr lang="pl-PL" b="1" dirty="0" smtClean="0">
                <a:latin typeface="+mj-lt"/>
              </a:rPr>
              <a:t>koszty konserwacji</a:t>
            </a:r>
            <a:endParaRPr lang="pl-PL" b="1" dirty="0">
              <a:latin typeface="+mj-lt"/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251520" y="1340768"/>
            <a:ext cx="806489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rgbClr val="FF6699"/>
                </a:solidFill>
                <a:latin typeface="+mn-lt"/>
              </a:rPr>
              <a:t>1545 zł </a:t>
            </a:r>
            <a:r>
              <a:rPr lang="pl-PL" b="1" dirty="0" smtClean="0">
                <a:solidFill>
                  <a:srgbClr val="00B0F0"/>
                </a:solidFill>
                <a:latin typeface="+mn-lt"/>
              </a:rPr>
              <a:t>– pompa wodna to inwestycja wyjątkowa. Na zawsze odmienia życie całej społeczności.</a:t>
            </a:r>
            <a:endParaRPr lang="pl-PL" b="1" dirty="0">
              <a:solidFill>
                <a:srgbClr val="00B0F0"/>
              </a:solidFill>
              <a:latin typeface="+mn-lt"/>
            </a:endParaRPr>
          </a:p>
        </p:txBody>
      </p:sp>
      <p:pic>
        <p:nvPicPr>
          <p:cNvPr id="7170" name="Picture 2" descr="C:\Users\MMalinowska\Downloads\UNI12259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2575151"/>
            <a:ext cx="5722094" cy="38061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C:\Users\MMalinowska\Downloads\szkoły\UNI77345.jpg"/>
          <p:cNvPicPr>
            <a:picLocks noChangeAspect="1" noChangeArrowheads="1"/>
          </p:cNvPicPr>
          <p:nvPr/>
        </p:nvPicPr>
        <p:blipFill>
          <a:blip r:embed="rId2" cstate="print"/>
          <a:srcRect l="39679"/>
          <a:stretch>
            <a:fillRect/>
          </a:stretch>
        </p:blipFill>
        <p:spPr bwMode="auto">
          <a:xfrm rot="661233">
            <a:off x="6255119" y="3226910"/>
            <a:ext cx="2693035" cy="29763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196" name="Picture 4" descr="C:\Users\MMalinowska\Downloads\szkoły\UNI121500.jpg"/>
          <p:cNvPicPr>
            <a:picLocks noChangeAspect="1" noChangeArrowheads="1"/>
          </p:cNvPicPr>
          <p:nvPr/>
        </p:nvPicPr>
        <p:blipFill>
          <a:blip r:embed="rId3" cstate="print"/>
          <a:srcRect l="22910" r="26180"/>
          <a:stretch>
            <a:fillRect/>
          </a:stretch>
        </p:blipFill>
        <p:spPr bwMode="auto">
          <a:xfrm>
            <a:off x="4774920" y="2969354"/>
            <a:ext cx="2605392" cy="34119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6" name="Tytuł 3"/>
          <p:cNvSpPr>
            <a:spLocks/>
          </p:cNvSpPr>
          <p:nvPr/>
        </p:nvSpPr>
        <p:spPr bwMode="auto">
          <a:xfrm>
            <a:off x="0" y="477838"/>
            <a:ext cx="9144000" cy="647700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pl-PL" sz="2000" b="1" dirty="0" smtClean="0">
                <a:solidFill>
                  <a:schemeClr val="bg1"/>
                </a:solidFill>
                <a:latin typeface="Calibri" pitchFamily="34" charset="0"/>
              </a:rPr>
              <a:t>    3. EDUKACJA – inwestycja długoterminowa				</a:t>
            </a:r>
          </a:p>
        </p:txBody>
      </p:sp>
      <p:pic>
        <p:nvPicPr>
          <p:cNvPr id="8" name="Obraz 7" descr="kartk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98064" y="332656"/>
            <a:ext cx="966423" cy="10801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Obraz 8" descr="book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028384" y="469471"/>
            <a:ext cx="827326" cy="583265"/>
          </a:xfrm>
          <a:prstGeom prst="rect">
            <a:avLst/>
          </a:prstGeom>
        </p:spPr>
      </p:pic>
      <p:sp>
        <p:nvSpPr>
          <p:cNvPr id="10" name="pole tekstowe 9"/>
          <p:cNvSpPr txBox="1">
            <a:spLocks noChangeArrowheads="1"/>
          </p:cNvSpPr>
          <p:nvPr/>
        </p:nvSpPr>
        <p:spPr bwMode="auto">
          <a:xfrm>
            <a:off x="7775575" y="1104801"/>
            <a:ext cx="13684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1400" dirty="0" smtClean="0">
                <a:solidFill>
                  <a:srgbClr val="00B0F0"/>
                </a:solidFill>
                <a:latin typeface="Corbel" pitchFamily="34" charset="0"/>
              </a:rPr>
              <a:t>edukacja</a:t>
            </a:r>
            <a:endParaRPr lang="pl-PL" sz="1400" dirty="0">
              <a:solidFill>
                <a:srgbClr val="00B0F0"/>
              </a:solidFill>
              <a:latin typeface="Corbel" pitchFamily="34" charset="0"/>
            </a:endParaRPr>
          </a:p>
        </p:txBody>
      </p:sp>
      <p:sp>
        <p:nvSpPr>
          <p:cNvPr id="12" name="pole tekstowe 21"/>
          <p:cNvSpPr txBox="1">
            <a:spLocks noChangeArrowheads="1"/>
          </p:cNvSpPr>
          <p:nvPr/>
        </p:nvSpPr>
        <p:spPr bwMode="auto">
          <a:xfrm>
            <a:off x="4578327" y="2420888"/>
            <a:ext cx="456567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b="1" dirty="0" smtClean="0">
                <a:latin typeface="+mj-lt"/>
              </a:rPr>
              <a:t>szkoła w pudełku dla 40 uczniów i nauczyciela</a:t>
            </a:r>
            <a:endParaRPr lang="pl-PL" b="1" dirty="0">
              <a:latin typeface="+mj-lt"/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323528" y="1196752"/>
            <a:ext cx="748883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solidFill>
                  <a:srgbClr val="FF6699"/>
                </a:solidFill>
                <a:latin typeface="+mn-lt"/>
              </a:rPr>
              <a:t>729,43 zł </a:t>
            </a:r>
            <a:r>
              <a:rPr lang="pl-PL" b="1" dirty="0" smtClean="0">
                <a:solidFill>
                  <a:srgbClr val="00B0F0"/>
                </a:solidFill>
                <a:latin typeface="+mn-lt"/>
              </a:rPr>
              <a:t>– inwestowanie w naukę to podstawowy krok w walce           z ubóstwem. Zainwestujmy w przyszłość dzieci!</a:t>
            </a:r>
            <a:endParaRPr lang="pl-PL" b="1" dirty="0">
              <a:solidFill>
                <a:srgbClr val="00B0F0"/>
              </a:solidFill>
              <a:latin typeface="+mn-lt"/>
            </a:endParaRPr>
          </a:p>
        </p:txBody>
      </p:sp>
      <p:pic>
        <p:nvPicPr>
          <p:cNvPr id="17" name="Picture 2" descr="E:\BizesKlasa\Prezenty bez pudła\FOTO\SCHOOL-IN-A-BOX\GV10-0045.jpg"/>
          <p:cNvPicPr>
            <a:picLocks noChangeAspect="1" noChangeArrowheads="1"/>
          </p:cNvPicPr>
          <p:nvPr/>
        </p:nvPicPr>
        <p:blipFill>
          <a:blip r:embed="rId6" cstate="print"/>
          <a:srcRect l="7407" t="8320" b="6821"/>
          <a:stretch>
            <a:fillRect/>
          </a:stretch>
        </p:blipFill>
        <p:spPr bwMode="auto">
          <a:xfrm>
            <a:off x="467544" y="2564904"/>
            <a:ext cx="3744416" cy="38193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2132856"/>
            <a:ext cx="1647825" cy="459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1412776"/>
            <a:ext cx="1507913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MMalinowska\Desktop\UNI434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77138" y="5301208"/>
            <a:ext cx="1807030" cy="1556792"/>
          </a:xfrm>
          <a:prstGeom prst="rect">
            <a:avLst/>
          </a:prstGeom>
          <a:noFill/>
        </p:spPr>
      </p:pic>
      <p:pic>
        <p:nvPicPr>
          <p:cNvPr id="34831" name="Obraz 11" descr="LOGO PBP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325" y="1868488"/>
            <a:ext cx="2808288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37" name="Tytuł 3"/>
          <p:cNvSpPr>
            <a:spLocks/>
          </p:cNvSpPr>
          <p:nvPr/>
        </p:nvSpPr>
        <p:spPr bwMode="auto">
          <a:xfrm>
            <a:off x="0" y="477838"/>
            <a:ext cx="9144000" cy="647700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pl-PL" sz="2000" b="1">
                <a:solidFill>
                  <a:schemeClr val="bg1"/>
                </a:solidFill>
                <a:latin typeface="Calibri" pitchFamily="34" charset="0"/>
              </a:rPr>
              <a:t>    </a:t>
            </a:r>
            <a:br>
              <a:rPr lang="pl-PL" sz="2000" b="1">
                <a:solidFill>
                  <a:schemeClr val="bg1"/>
                </a:solidFill>
                <a:latin typeface="Calibri" pitchFamily="34" charset="0"/>
              </a:rPr>
            </a:br>
            <a:r>
              <a:rPr lang="pl-PL" sz="2000" b="1">
                <a:solidFill>
                  <a:schemeClr val="bg1"/>
                </a:solidFill>
                <a:latin typeface="Calibri" pitchFamily="34" charset="0"/>
              </a:rPr>
              <a:t>Połączmy siły, bo inwestycja w życie dzieci to najlepsza inwestycja!</a:t>
            </a:r>
            <a:br>
              <a:rPr lang="pl-PL" sz="2000" b="1">
                <a:solidFill>
                  <a:schemeClr val="bg1"/>
                </a:solidFill>
                <a:latin typeface="Calibri" pitchFamily="34" charset="0"/>
              </a:rPr>
            </a:br>
            <a:endParaRPr lang="pl-PL" sz="2000" b="1">
              <a:solidFill>
                <a:schemeClr val="bg1"/>
              </a:solidFill>
              <a:latin typeface="Calibri" pitchFamily="34" charset="0"/>
            </a:endParaRPr>
          </a:p>
        </p:txBody>
      </p:sp>
      <p:grpSp>
        <p:nvGrpSpPr>
          <p:cNvPr id="2" name="Diagram 8"/>
          <p:cNvGrpSpPr>
            <a:grpSpLocks noChangeAspect="1"/>
          </p:cNvGrpSpPr>
          <p:nvPr/>
        </p:nvGrpSpPr>
        <p:grpSpPr bwMode="auto">
          <a:xfrm>
            <a:off x="2896326" y="1598457"/>
            <a:ext cx="4756606" cy="4972122"/>
            <a:chOff x="2132" y="1246"/>
            <a:chExt cx="2494" cy="2607"/>
          </a:xfrm>
        </p:grpSpPr>
        <p:sp>
          <p:nvSpPr>
            <p:cNvPr id="12" name="_s34827"/>
            <p:cNvSpPr>
              <a:spLocks noChangeArrowheads="1" noTextEdit="1"/>
            </p:cNvSpPr>
            <p:nvPr/>
          </p:nvSpPr>
          <p:spPr bwMode="auto">
            <a:xfrm>
              <a:off x="2456" y="1246"/>
              <a:ext cx="1847" cy="1847"/>
            </a:xfrm>
            <a:custGeom>
              <a:avLst/>
              <a:gdLst>
                <a:gd name="G0" fmla="+- -5242880 0 0"/>
                <a:gd name="G1" fmla="+- -8519680 0 0"/>
                <a:gd name="G2" fmla="+- -5242880 0 -8519680"/>
                <a:gd name="G3" fmla="+- 10800 0 0"/>
                <a:gd name="G4" fmla="+- 0 0 -5242880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200 0 0"/>
                <a:gd name="G9" fmla="+- 0 0 -8519680"/>
                <a:gd name="G10" fmla="+- 7200 0 2700"/>
                <a:gd name="G11" fmla="cos G10 -5242880"/>
                <a:gd name="G12" fmla="sin G10 -5242880"/>
                <a:gd name="G13" fmla="cos 13500 -5242880"/>
                <a:gd name="G14" fmla="sin 13500 -5242880"/>
                <a:gd name="G15" fmla="+- G11 10800 0"/>
                <a:gd name="G16" fmla="+- G12 10800 0"/>
                <a:gd name="G17" fmla="+- G13 10800 0"/>
                <a:gd name="G18" fmla="+- G14 10800 0"/>
                <a:gd name="G19" fmla="*/ 7200 1 2"/>
                <a:gd name="G20" fmla="+- G19 5400 0"/>
                <a:gd name="G21" fmla="cos G20 -5242880"/>
                <a:gd name="G22" fmla="sin G20 -5242880"/>
                <a:gd name="G23" fmla="+- G21 10800 0"/>
                <a:gd name="G24" fmla="+- G12 G23 G22"/>
                <a:gd name="G25" fmla="+- G22 G23 G11"/>
                <a:gd name="G26" fmla="cos 10800 -5242880"/>
                <a:gd name="G27" fmla="sin 10800 -5242880"/>
                <a:gd name="G28" fmla="cos 7200 -5242880"/>
                <a:gd name="G29" fmla="sin 7200 -5242880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8519680"/>
                <a:gd name="G36" fmla="sin G34 -8519680"/>
                <a:gd name="G37" fmla="+/ -8519680 -5242880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200 G39"/>
                <a:gd name="G43" fmla="sin 7200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8004 w 21600"/>
                <a:gd name="T5" fmla="*/ 368 h 21600"/>
                <a:gd name="T6" fmla="*/ 5014 w 21600"/>
                <a:gd name="T7" fmla="*/ 3905 h 21600"/>
                <a:gd name="T8" fmla="*/ 8936 w 21600"/>
                <a:gd name="T9" fmla="*/ 3845 h 21600"/>
                <a:gd name="T10" fmla="*/ 13144 w 21600"/>
                <a:gd name="T11" fmla="*/ -2495 h 21600"/>
                <a:gd name="T12" fmla="*/ 16794 w 21600"/>
                <a:gd name="T13" fmla="*/ 2717 h 21600"/>
                <a:gd name="T14" fmla="*/ 11581 w 21600"/>
                <a:gd name="T15" fmla="*/ 6368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2050" y="3709"/>
                  </a:moveTo>
                  <a:cubicBezTo>
                    <a:pt x="11637" y="3636"/>
                    <a:pt x="11219" y="3600"/>
                    <a:pt x="10800" y="3600"/>
                  </a:cubicBezTo>
                  <a:cubicBezTo>
                    <a:pt x="9107" y="3599"/>
                    <a:pt x="7468" y="4196"/>
                    <a:pt x="6171" y="5284"/>
                  </a:cubicBezTo>
                  <a:lnTo>
                    <a:pt x="3857" y="2526"/>
                  </a:lnTo>
                  <a:cubicBezTo>
                    <a:pt x="5802" y="894"/>
                    <a:pt x="8260" y="-1"/>
                    <a:pt x="10800" y="0"/>
                  </a:cubicBezTo>
                  <a:cubicBezTo>
                    <a:pt x="11428" y="0"/>
                    <a:pt x="12056" y="54"/>
                    <a:pt x="12675" y="164"/>
                  </a:cubicBezTo>
                  <a:lnTo>
                    <a:pt x="13144" y="-2495"/>
                  </a:lnTo>
                  <a:lnTo>
                    <a:pt x="16794" y="2717"/>
                  </a:lnTo>
                  <a:lnTo>
                    <a:pt x="11581" y="6368"/>
                  </a:lnTo>
                  <a:lnTo>
                    <a:pt x="12050" y="3709"/>
                  </a:lnTo>
                  <a:close/>
                </a:path>
              </a:pathLst>
            </a:custGeom>
            <a:solidFill>
              <a:srgbClr val="99CC00"/>
            </a:solidFill>
            <a:ln w="9525">
              <a:solidFill>
                <a:srgbClr val="99CC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3" name="_s34828"/>
            <p:cNvSpPr>
              <a:spLocks noChangeArrowheads="1" noTextEdit="1"/>
            </p:cNvSpPr>
            <p:nvPr/>
          </p:nvSpPr>
          <p:spPr bwMode="auto">
            <a:xfrm rot="7200000">
              <a:off x="2709" y="1684"/>
              <a:ext cx="1847" cy="1847"/>
            </a:xfrm>
            <a:custGeom>
              <a:avLst/>
              <a:gdLst>
                <a:gd name="G0" fmla="+- -5242880 0 0"/>
                <a:gd name="G1" fmla="+- -8519680 0 0"/>
                <a:gd name="G2" fmla="+- -5242880 0 -8519680"/>
                <a:gd name="G3" fmla="+- 10800 0 0"/>
                <a:gd name="G4" fmla="+- 0 0 -5242880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200 0 0"/>
                <a:gd name="G9" fmla="+- 0 0 -8519680"/>
                <a:gd name="G10" fmla="+- 7200 0 2700"/>
                <a:gd name="G11" fmla="cos G10 -5242880"/>
                <a:gd name="G12" fmla="sin G10 -5242880"/>
                <a:gd name="G13" fmla="cos 13500 -5242880"/>
                <a:gd name="G14" fmla="sin 13500 -5242880"/>
                <a:gd name="G15" fmla="+- G11 10800 0"/>
                <a:gd name="G16" fmla="+- G12 10800 0"/>
                <a:gd name="G17" fmla="+- G13 10800 0"/>
                <a:gd name="G18" fmla="+- G14 10800 0"/>
                <a:gd name="G19" fmla="*/ 7200 1 2"/>
                <a:gd name="G20" fmla="+- G19 5400 0"/>
                <a:gd name="G21" fmla="cos G20 -5242880"/>
                <a:gd name="G22" fmla="sin G20 -5242880"/>
                <a:gd name="G23" fmla="+- G21 10800 0"/>
                <a:gd name="G24" fmla="+- G12 G23 G22"/>
                <a:gd name="G25" fmla="+- G22 G23 G11"/>
                <a:gd name="G26" fmla="cos 10800 -5242880"/>
                <a:gd name="G27" fmla="sin 10800 -5242880"/>
                <a:gd name="G28" fmla="cos 7200 -5242880"/>
                <a:gd name="G29" fmla="sin 7200 -5242880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8519680"/>
                <a:gd name="G36" fmla="sin G34 -8519680"/>
                <a:gd name="G37" fmla="+/ -8519680 -5242880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200 G39"/>
                <a:gd name="G43" fmla="sin 7200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8004 w 21600"/>
                <a:gd name="T5" fmla="*/ 368 h 21600"/>
                <a:gd name="T6" fmla="*/ 5014 w 21600"/>
                <a:gd name="T7" fmla="*/ 3905 h 21600"/>
                <a:gd name="T8" fmla="*/ 8936 w 21600"/>
                <a:gd name="T9" fmla="*/ 3845 h 21600"/>
                <a:gd name="T10" fmla="*/ 13144 w 21600"/>
                <a:gd name="T11" fmla="*/ -2495 h 21600"/>
                <a:gd name="T12" fmla="*/ 16794 w 21600"/>
                <a:gd name="T13" fmla="*/ 2717 h 21600"/>
                <a:gd name="T14" fmla="*/ 11581 w 21600"/>
                <a:gd name="T15" fmla="*/ 6368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2050" y="3709"/>
                  </a:moveTo>
                  <a:cubicBezTo>
                    <a:pt x="11637" y="3636"/>
                    <a:pt x="11219" y="3600"/>
                    <a:pt x="10800" y="3600"/>
                  </a:cubicBezTo>
                  <a:cubicBezTo>
                    <a:pt x="9107" y="3599"/>
                    <a:pt x="7468" y="4196"/>
                    <a:pt x="6171" y="5284"/>
                  </a:cubicBezTo>
                  <a:lnTo>
                    <a:pt x="3857" y="2526"/>
                  </a:lnTo>
                  <a:cubicBezTo>
                    <a:pt x="5802" y="894"/>
                    <a:pt x="8260" y="-1"/>
                    <a:pt x="10800" y="0"/>
                  </a:cubicBezTo>
                  <a:cubicBezTo>
                    <a:pt x="11428" y="0"/>
                    <a:pt x="12056" y="54"/>
                    <a:pt x="12675" y="164"/>
                  </a:cubicBezTo>
                  <a:lnTo>
                    <a:pt x="13144" y="-2495"/>
                  </a:lnTo>
                  <a:lnTo>
                    <a:pt x="16794" y="2717"/>
                  </a:lnTo>
                  <a:lnTo>
                    <a:pt x="11581" y="6368"/>
                  </a:lnTo>
                  <a:lnTo>
                    <a:pt x="12050" y="3709"/>
                  </a:lnTo>
                  <a:close/>
                </a:path>
              </a:pathLst>
            </a:custGeom>
            <a:solidFill>
              <a:srgbClr val="00B0F0"/>
            </a:solidFill>
            <a:ln w="9525">
              <a:solidFill>
                <a:srgbClr val="00B0F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4" name="_s34830"/>
            <p:cNvSpPr>
              <a:spLocks noChangeArrowheads="1" noTextEdit="1"/>
            </p:cNvSpPr>
            <p:nvPr/>
          </p:nvSpPr>
          <p:spPr bwMode="auto">
            <a:xfrm rot="14400000">
              <a:off x="2203" y="1684"/>
              <a:ext cx="1847" cy="1847"/>
            </a:xfrm>
            <a:custGeom>
              <a:avLst/>
              <a:gdLst>
                <a:gd name="G0" fmla="+- -5242880 0 0"/>
                <a:gd name="G1" fmla="+- -8519680 0 0"/>
                <a:gd name="G2" fmla="+- -5242880 0 -8519680"/>
                <a:gd name="G3" fmla="+- 10800 0 0"/>
                <a:gd name="G4" fmla="+- 0 0 -5242880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200 0 0"/>
                <a:gd name="G9" fmla="+- 0 0 -8519680"/>
                <a:gd name="G10" fmla="+- 7200 0 2700"/>
                <a:gd name="G11" fmla="cos G10 -5242880"/>
                <a:gd name="G12" fmla="sin G10 -5242880"/>
                <a:gd name="G13" fmla="cos 13500 -5242880"/>
                <a:gd name="G14" fmla="sin 13500 -5242880"/>
                <a:gd name="G15" fmla="+- G11 10800 0"/>
                <a:gd name="G16" fmla="+- G12 10800 0"/>
                <a:gd name="G17" fmla="+- G13 10800 0"/>
                <a:gd name="G18" fmla="+- G14 10800 0"/>
                <a:gd name="G19" fmla="*/ 7200 1 2"/>
                <a:gd name="G20" fmla="+- G19 5400 0"/>
                <a:gd name="G21" fmla="cos G20 -5242880"/>
                <a:gd name="G22" fmla="sin G20 -5242880"/>
                <a:gd name="G23" fmla="+- G21 10800 0"/>
                <a:gd name="G24" fmla="+- G12 G23 G22"/>
                <a:gd name="G25" fmla="+- G22 G23 G11"/>
                <a:gd name="G26" fmla="cos 10800 -5242880"/>
                <a:gd name="G27" fmla="sin 10800 -5242880"/>
                <a:gd name="G28" fmla="cos 7200 -5242880"/>
                <a:gd name="G29" fmla="sin 7200 -5242880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8519680"/>
                <a:gd name="G36" fmla="sin G34 -8519680"/>
                <a:gd name="G37" fmla="+/ -8519680 -5242880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200 G39"/>
                <a:gd name="G43" fmla="sin 7200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8004 w 21600"/>
                <a:gd name="T5" fmla="*/ 368 h 21600"/>
                <a:gd name="T6" fmla="*/ 5014 w 21600"/>
                <a:gd name="T7" fmla="*/ 3905 h 21600"/>
                <a:gd name="T8" fmla="*/ 8936 w 21600"/>
                <a:gd name="T9" fmla="*/ 3845 h 21600"/>
                <a:gd name="T10" fmla="*/ 13144 w 21600"/>
                <a:gd name="T11" fmla="*/ -2495 h 21600"/>
                <a:gd name="T12" fmla="*/ 16794 w 21600"/>
                <a:gd name="T13" fmla="*/ 2717 h 21600"/>
                <a:gd name="T14" fmla="*/ 11581 w 21600"/>
                <a:gd name="T15" fmla="*/ 6368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2050" y="3709"/>
                  </a:moveTo>
                  <a:cubicBezTo>
                    <a:pt x="11637" y="3636"/>
                    <a:pt x="11219" y="3600"/>
                    <a:pt x="10800" y="3600"/>
                  </a:cubicBezTo>
                  <a:cubicBezTo>
                    <a:pt x="9107" y="3599"/>
                    <a:pt x="7468" y="4196"/>
                    <a:pt x="6171" y="5284"/>
                  </a:cubicBezTo>
                  <a:lnTo>
                    <a:pt x="3857" y="2526"/>
                  </a:lnTo>
                  <a:cubicBezTo>
                    <a:pt x="5802" y="894"/>
                    <a:pt x="8260" y="-1"/>
                    <a:pt x="10800" y="0"/>
                  </a:cubicBezTo>
                  <a:cubicBezTo>
                    <a:pt x="11428" y="0"/>
                    <a:pt x="12056" y="54"/>
                    <a:pt x="12675" y="164"/>
                  </a:cubicBezTo>
                  <a:lnTo>
                    <a:pt x="13144" y="-2495"/>
                  </a:lnTo>
                  <a:lnTo>
                    <a:pt x="16794" y="2717"/>
                  </a:lnTo>
                  <a:lnTo>
                    <a:pt x="11581" y="6368"/>
                  </a:lnTo>
                  <a:lnTo>
                    <a:pt x="12050" y="3709"/>
                  </a:lnTo>
                  <a:close/>
                </a:path>
              </a:pathLst>
            </a:custGeom>
            <a:solidFill>
              <a:srgbClr val="FF6699"/>
            </a:solidFill>
            <a:ln w="9525">
              <a:solidFill>
                <a:srgbClr val="FF6699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5" name="_s34825"/>
            <p:cNvSpPr>
              <a:spLocks noChangeArrowheads="1"/>
            </p:cNvSpPr>
            <p:nvPr/>
          </p:nvSpPr>
          <p:spPr bwMode="auto">
            <a:xfrm>
              <a:off x="3885" y="1584"/>
              <a:ext cx="741" cy="7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6" name="_s34826"/>
            <p:cNvSpPr>
              <a:spLocks noChangeArrowheads="1"/>
            </p:cNvSpPr>
            <p:nvPr/>
          </p:nvSpPr>
          <p:spPr bwMode="auto">
            <a:xfrm>
              <a:off x="2935" y="3112"/>
              <a:ext cx="741" cy="7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sz="2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charset="0"/>
                </a:rPr>
                <a:t>Państwo i Państwa</a:t>
              </a:r>
              <a:br>
                <a:rPr kumimoji="0" lang="pl-PL" sz="2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charset="0"/>
                </a:rPr>
              </a:br>
              <a:r>
                <a:rPr kumimoji="0" lang="pl-PL" sz="2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charset="0"/>
                </a:rPr>
                <a:t>firma!</a:t>
              </a:r>
              <a:endParaRPr kumimoji="0" lang="pl-PL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charset="0"/>
              </a:endParaRPr>
            </a:p>
          </p:txBody>
        </p:sp>
        <p:sp>
          <p:nvSpPr>
            <p:cNvPr id="17" name="_s34829"/>
            <p:cNvSpPr>
              <a:spLocks noChangeArrowheads="1"/>
            </p:cNvSpPr>
            <p:nvPr/>
          </p:nvSpPr>
          <p:spPr bwMode="auto">
            <a:xfrm>
              <a:off x="2132" y="1585"/>
              <a:ext cx="741" cy="7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sz="2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charset="0"/>
                </a:rPr>
                <a:t>Manager </a:t>
              </a:r>
              <a:br>
                <a:rPr kumimoji="0" lang="pl-PL" sz="2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charset="0"/>
                </a:rPr>
              </a:br>
              <a:r>
                <a:rPr kumimoji="0" lang="pl-PL" sz="2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charset="0"/>
                </a:rPr>
                <a:t>Pomocy </a:t>
              </a:r>
              <a:br>
                <a:rPr kumimoji="0" lang="pl-PL" sz="2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charset="0"/>
                </a:rPr>
              </a:br>
              <a:r>
                <a:rPr kumimoji="0" lang="pl-PL" sz="2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charset="0"/>
                </a:rPr>
                <a:t>Humanitarnej</a:t>
              </a:r>
              <a:r>
                <a:rPr kumimoji="0" lang="pl-PL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charset="0"/>
                </a:rPr>
                <a:t>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41" name="Picture 5" descr="C:\Users\MMalinowska\Desktop\UNI48525.jpg"/>
          <p:cNvPicPr>
            <a:picLocks noChangeAspect="1" noChangeArrowheads="1"/>
          </p:cNvPicPr>
          <p:nvPr/>
        </p:nvPicPr>
        <p:blipFill>
          <a:blip r:embed="rId2" cstate="print"/>
          <a:srcRect t="11063"/>
          <a:stretch>
            <a:fillRect/>
          </a:stretch>
        </p:blipFill>
        <p:spPr bwMode="auto">
          <a:xfrm>
            <a:off x="0" y="-171400"/>
            <a:ext cx="3905250" cy="5209803"/>
          </a:xfrm>
          <a:prstGeom prst="rect">
            <a:avLst/>
          </a:prstGeom>
          <a:noFill/>
        </p:spPr>
      </p:pic>
      <p:pic>
        <p:nvPicPr>
          <p:cNvPr id="65538" name="Picture 2" descr="C:\Users\MMalinowska\Desktop\UNI100388.jpg"/>
          <p:cNvPicPr>
            <a:picLocks noChangeAspect="1" noChangeArrowheads="1"/>
          </p:cNvPicPr>
          <p:nvPr/>
        </p:nvPicPr>
        <p:blipFill>
          <a:blip r:embed="rId3" cstate="print"/>
          <a:srcRect l="27547"/>
          <a:stretch>
            <a:fillRect/>
          </a:stretch>
        </p:blipFill>
        <p:spPr bwMode="auto">
          <a:xfrm>
            <a:off x="-396552" y="3933056"/>
            <a:ext cx="3240360" cy="2979566"/>
          </a:xfrm>
          <a:prstGeom prst="rect">
            <a:avLst/>
          </a:prstGeom>
          <a:noFill/>
        </p:spPr>
      </p:pic>
      <p:pic>
        <p:nvPicPr>
          <p:cNvPr id="56323" name="Picture 3" descr="C:\Users\MMalinowska\Desktop\UNI121113.jpg"/>
          <p:cNvPicPr>
            <a:picLocks noChangeAspect="1" noChangeArrowheads="1"/>
          </p:cNvPicPr>
          <p:nvPr/>
        </p:nvPicPr>
        <p:blipFill>
          <a:blip r:embed="rId4" cstate="print"/>
          <a:srcRect t="13302"/>
          <a:stretch>
            <a:fillRect/>
          </a:stretch>
        </p:blipFill>
        <p:spPr bwMode="auto">
          <a:xfrm>
            <a:off x="6228184" y="-243408"/>
            <a:ext cx="3024336" cy="3933056"/>
          </a:xfrm>
          <a:prstGeom prst="rect">
            <a:avLst/>
          </a:prstGeom>
          <a:noFill/>
        </p:spPr>
      </p:pic>
      <p:pic>
        <p:nvPicPr>
          <p:cNvPr id="62471" name="Picture 7" descr="S:\MAGDALENA MALINOWSKA\positive\UNI74799.jpg"/>
          <p:cNvPicPr>
            <a:picLocks noChangeAspect="1" noChangeArrowheads="1"/>
          </p:cNvPicPr>
          <p:nvPr/>
        </p:nvPicPr>
        <p:blipFill>
          <a:blip r:embed="rId5" cstate="print"/>
          <a:srcRect b="12330"/>
          <a:stretch>
            <a:fillRect/>
          </a:stretch>
        </p:blipFill>
        <p:spPr bwMode="auto">
          <a:xfrm>
            <a:off x="1835696" y="3356992"/>
            <a:ext cx="2662263" cy="3501008"/>
          </a:xfrm>
          <a:prstGeom prst="rect">
            <a:avLst/>
          </a:prstGeom>
          <a:noFill/>
        </p:spPr>
      </p:pic>
      <p:pic>
        <p:nvPicPr>
          <p:cNvPr id="62468" name="Picture 4" descr="C:\Users\MMalinowska\Downloads\in action\UNI81198.jpg"/>
          <p:cNvPicPr>
            <a:picLocks noChangeAspect="1" noChangeArrowheads="1"/>
          </p:cNvPicPr>
          <p:nvPr/>
        </p:nvPicPr>
        <p:blipFill>
          <a:blip r:embed="rId6" cstate="print"/>
          <a:srcRect l="10068" t="22909" r="16791" b="5281"/>
          <a:stretch>
            <a:fillRect/>
          </a:stretch>
        </p:blipFill>
        <p:spPr bwMode="auto">
          <a:xfrm>
            <a:off x="4491737" y="3861048"/>
            <a:ext cx="4688775" cy="3068960"/>
          </a:xfrm>
          <a:prstGeom prst="rect">
            <a:avLst/>
          </a:prstGeom>
          <a:noFill/>
        </p:spPr>
      </p:pic>
      <p:pic>
        <p:nvPicPr>
          <p:cNvPr id="62467" name="Picture 3" descr="C:\Users\MMalinowska\Downloads\UNI5824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07904" y="-99392"/>
            <a:ext cx="2526162" cy="3789040"/>
          </a:xfrm>
          <a:prstGeom prst="rect">
            <a:avLst/>
          </a:prstGeom>
          <a:noFill/>
        </p:spPr>
      </p:pic>
      <p:sp>
        <p:nvSpPr>
          <p:cNvPr id="8" name="Tytuł 3"/>
          <p:cNvSpPr>
            <a:spLocks/>
          </p:cNvSpPr>
          <p:nvPr/>
        </p:nvSpPr>
        <p:spPr bwMode="auto">
          <a:xfrm>
            <a:off x="-36512" y="3285356"/>
            <a:ext cx="9361040" cy="647700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endParaRPr lang="pl-PL" sz="2000" b="1" dirty="0" smtClean="0">
              <a:solidFill>
                <a:schemeClr val="bg1"/>
              </a:solidFill>
              <a:latin typeface="Calibri" pitchFamily="34" charset="0"/>
            </a:endParaRPr>
          </a:p>
          <a:p>
            <a:pPr algn="ctr" eaLnBrk="0" hangingPunct="0"/>
            <a:r>
              <a:rPr lang="pl-PL" sz="2000" b="1" dirty="0" smtClean="0">
                <a:solidFill>
                  <a:schemeClr val="bg1"/>
                </a:solidFill>
                <a:latin typeface="Calibri" pitchFamily="34" charset="0"/>
              </a:rPr>
              <a:t>DZIĘKI PAŃSTWA INWESTYCJOM NA TWARZACH DZIECI POJAWI SIĘ UŚMIECH!</a:t>
            </a:r>
          </a:p>
          <a:p>
            <a:pPr eaLnBrk="0" hangingPunct="0"/>
            <a:r>
              <a:rPr lang="pl-PL" sz="2000" b="1" dirty="0" smtClean="0">
                <a:solidFill>
                  <a:schemeClr val="bg1"/>
                </a:solidFill>
                <a:latin typeface="Calibri" pitchFamily="34" charset="0"/>
              </a:rPr>
              <a:t>			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unice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35374" y="3526011"/>
            <a:ext cx="3752850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1252736"/>
          </a:xfrm>
        </p:spPr>
        <p:txBody>
          <a:bodyPr/>
          <a:lstStyle/>
          <a:p>
            <a:pPr algn="ctr">
              <a:buNone/>
            </a:pPr>
            <a:r>
              <a:rPr lang="pl-PL" b="1" dirty="0" smtClean="0"/>
              <a:t>Dziękujemy!</a:t>
            </a:r>
          </a:p>
          <a:p>
            <a:pPr algn="ctr">
              <a:buNone/>
            </a:pPr>
            <a:endParaRPr lang="pl-PL" b="1" dirty="0" smtClean="0"/>
          </a:p>
          <a:p>
            <a:pPr algn="ctr">
              <a:buNone/>
            </a:pPr>
            <a:r>
              <a:rPr lang="pl-PL" b="1" dirty="0" smtClean="0"/>
              <a:t>Managerowie Pomocy Humanitarnej</a:t>
            </a:r>
            <a:endParaRPr lang="pl-PL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 descr="C:\Users\MMalinowska\Desktop\Biznes Klasa\prezentacja\eliah_maly.jpg"/>
          <p:cNvPicPr>
            <a:picLocks noChangeAspect="1" noChangeArrowheads="1"/>
          </p:cNvPicPr>
          <p:nvPr/>
        </p:nvPicPr>
        <p:blipFill>
          <a:blip r:embed="rId2" cstate="print"/>
          <a:srcRect t="21360" r="19716" b="37074"/>
          <a:stretch>
            <a:fillRect/>
          </a:stretch>
        </p:blipFill>
        <p:spPr bwMode="auto">
          <a:xfrm>
            <a:off x="0" y="0"/>
            <a:ext cx="9144000" cy="7101408"/>
          </a:xfrm>
          <a:prstGeom prst="rect">
            <a:avLst/>
          </a:prstGeom>
          <a:noFill/>
        </p:spPr>
      </p:pic>
      <p:sp>
        <p:nvSpPr>
          <p:cNvPr id="16386" name="Rectangle 4"/>
          <p:cNvSpPr>
            <a:spLocks noGrp="1"/>
          </p:cNvSpPr>
          <p:nvPr>
            <p:ph type="title"/>
          </p:nvPr>
        </p:nvSpPr>
        <p:spPr>
          <a:xfrm>
            <a:off x="0" y="188913"/>
            <a:ext cx="9144000" cy="576262"/>
          </a:xfrm>
          <a:solidFill>
            <a:schemeClr val="bg1">
              <a:alpha val="78038"/>
            </a:schemeClr>
          </a:solidFill>
        </p:spPr>
        <p:txBody>
          <a:bodyPr/>
          <a:lstStyle/>
          <a:p>
            <a:pPr algn="l"/>
            <a:r>
              <a:rPr lang="pl-PL" sz="2000" b="1" dirty="0" smtClean="0"/>
              <a:t>Powodów, dla których dzieci na całym świecie potrzebują wsparcia jest więc wiele.</a:t>
            </a:r>
          </a:p>
        </p:txBody>
      </p:sp>
      <p:sp>
        <p:nvSpPr>
          <p:cNvPr id="16387" name="Rectangle 8"/>
          <p:cNvSpPr>
            <a:spLocks/>
          </p:cNvSpPr>
          <p:nvPr/>
        </p:nvSpPr>
        <p:spPr bwMode="auto">
          <a:xfrm>
            <a:off x="0" y="4508500"/>
            <a:ext cx="3132138" cy="1368425"/>
          </a:xfrm>
          <a:prstGeom prst="rect">
            <a:avLst/>
          </a:prstGeom>
          <a:solidFill>
            <a:schemeClr val="bg1">
              <a:alpha val="78038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pl-PL" sz="4000" b="1" dirty="0">
                <a:latin typeface="Calibri" pitchFamily="34" charset="0"/>
              </a:rPr>
              <a:t>Jesteśmy tu, by im pomóc!</a:t>
            </a:r>
          </a:p>
        </p:txBody>
      </p:sp>
      <p:sp>
        <p:nvSpPr>
          <p:cNvPr id="16388" name="Rectangle 9"/>
          <p:cNvSpPr>
            <a:spLocks/>
          </p:cNvSpPr>
          <p:nvPr/>
        </p:nvSpPr>
        <p:spPr bwMode="auto">
          <a:xfrm>
            <a:off x="6011863" y="5661025"/>
            <a:ext cx="3132137" cy="936625"/>
          </a:xfrm>
          <a:prstGeom prst="rect">
            <a:avLst/>
          </a:prstGeom>
          <a:solidFill>
            <a:schemeClr val="bg1">
              <a:alpha val="78038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pl-PL" sz="2000" b="1" dirty="0">
                <a:latin typeface="Calibri" pitchFamily="34" charset="0"/>
              </a:rPr>
              <a:t>Tylko jak to zrobić mądrze, z głową i odpowiedzialnie?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27" name="Picture 19" descr="HQ10-0211"/>
          <p:cNvPicPr>
            <a:picLocks noChangeAspect="1" noChangeArrowheads="1"/>
          </p:cNvPicPr>
          <p:nvPr/>
        </p:nvPicPr>
        <p:blipFill>
          <a:blip r:embed="rId2" cstate="print"/>
          <a:srcRect l="36893"/>
          <a:stretch>
            <a:fillRect/>
          </a:stretch>
        </p:blipFill>
        <p:spPr bwMode="auto">
          <a:xfrm rot="246727">
            <a:off x="6113441" y="3524502"/>
            <a:ext cx="2768600" cy="29241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7426" name="Picture 18" descr="UNI122621"/>
          <p:cNvPicPr>
            <a:picLocks noChangeAspect="1" noChangeArrowheads="1"/>
          </p:cNvPicPr>
          <p:nvPr/>
        </p:nvPicPr>
        <p:blipFill>
          <a:blip r:embed="rId3" cstate="print"/>
          <a:srcRect l="20242" r="10121"/>
          <a:stretch>
            <a:fillRect/>
          </a:stretch>
        </p:blipFill>
        <p:spPr bwMode="auto">
          <a:xfrm rot="-357190">
            <a:off x="388487" y="3356264"/>
            <a:ext cx="2908300" cy="27924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7411" name="Tytuł 3"/>
          <p:cNvSpPr>
            <a:spLocks noGrp="1"/>
          </p:cNvSpPr>
          <p:nvPr>
            <p:ph type="title" idx="4294967295"/>
          </p:nvPr>
        </p:nvSpPr>
        <p:spPr>
          <a:xfrm>
            <a:off x="0" y="477838"/>
            <a:ext cx="9144000" cy="647700"/>
          </a:xfrm>
          <a:solidFill>
            <a:srgbClr val="00B0F0"/>
          </a:solidFill>
        </p:spPr>
        <p:txBody>
          <a:bodyPr/>
          <a:lstStyle/>
          <a:p>
            <a:pPr algn="l"/>
            <a:r>
              <a:rPr lang="pl-PL" sz="2000" b="1" dirty="0" smtClean="0">
                <a:solidFill>
                  <a:schemeClr val="bg1"/>
                </a:solidFill>
              </a:rPr>
              <a:t>    </a:t>
            </a:r>
            <a:br>
              <a:rPr lang="pl-PL" sz="2000" b="1" dirty="0" smtClean="0">
                <a:solidFill>
                  <a:schemeClr val="bg1"/>
                </a:solidFill>
              </a:rPr>
            </a:br>
            <a:r>
              <a:rPr lang="pl-PL" sz="2000" b="1" dirty="0" smtClean="0">
                <a:solidFill>
                  <a:schemeClr val="bg1"/>
                </a:solidFill>
              </a:rPr>
              <a:t>UNICEF ma na to proste i skuteczne rozwiązanie.</a:t>
            </a:r>
            <a:r>
              <a:rPr lang="pl-PL" sz="1800" b="1" dirty="0" smtClean="0">
                <a:solidFill>
                  <a:schemeClr val="bg1"/>
                </a:solidFill>
              </a:rPr>
              <a:t/>
            </a:r>
            <a:br>
              <a:rPr lang="pl-PL" sz="1800" b="1" dirty="0" smtClean="0">
                <a:solidFill>
                  <a:schemeClr val="bg1"/>
                </a:solidFill>
              </a:rPr>
            </a:br>
            <a:endParaRPr lang="pl-PL" sz="1800" b="1" dirty="0" smtClean="0">
              <a:solidFill>
                <a:schemeClr val="bg1"/>
              </a:solidFill>
            </a:endParaRPr>
          </a:p>
        </p:txBody>
      </p:sp>
      <p:pic>
        <p:nvPicPr>
          <p:cNvPr id="17412" name="Obraz 11" descr="LOGO PBP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1863" y="-26988"/>
            <a:ext cx="2592387" cy="1704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Text Box 35"/>
          <p:cNvSpPr txBox="1">
            <a:spLocks noChangeArrowheads="1"/>
          </p:cNvSpPr>
          <p:nvPr/>
        </p:nvSpPr>
        <p:spPr bwMode="auto">
          <a:xfrm>
            <a:off x="179388" y="1484313"/>
            <a:ext cx="871378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dirty="0">
                <a:solidFill>
                  <a:srgbClr val="00B0F0"/>
                </a:solidFill>
                <a:latin typeface="Impact" pitchFamily="34" charset="0"/>
              </a:rPr>
              <a:t>Prezenty bez Pudła</a:t>
            </a:r>
            <a:r>
              <a:rPr lang="pl-PL" b="1" dirty="0">
                <a:solidFill>
                  <a:srgbClr val="00B0F0"/>
                </a:solidFill>
                <a:latin typeface="Impact" pitchFamily="34" charset="0"/>
              </a:rPr>
              <a:t> </a:t>
            </a:r>
            <a:r>
              <a:rPr lang="pl-PL" dirty="0">
                <a:latin typeface="Calibri" pitchFamily="34" charset="0"/>
              </a:rPr>
              <a:t>to ratujące </a:t>
            </a:r>
            <a:r>
              <a:rPr lang="pl-PL" dirty="0" smtClean="0">
                <a:latin typeface="Calibri" pitchFamily="34" charset="0"/>
              </a:rPr>
              <a:t>życie produkty, które pozwalają przetrwać </a:t>
            </a:r>
            <a:r>
              <a:rPr lang="pl-PL" dirty="0">
                <a:latin typeface="Calibri" pitchFamily="34" charset="0"/>
              </a:rPr>
              <a:t>najtrudniejsze chwile, </a:t>
            </a:r>
            <a:r>
              <a:rPr lang="pl-PL" dirty="0" smtClean="0">
                <a:latin typeface="Calibri" pitchFamily="34" charset="0"/>
              </a:rPr>
              <a:t>utrzymują w zdrowiu i pomagają </a:t>
            </a:r>
            <a:r>
              <a:rPr lang="pl-PL" dirty="0">
                <a:latin typeface="Calibri" pitchFamily="34" charset="0"/>
              </a:rPr>
              <a:t>zdobyć </a:t>
            </a:r>
            <a:r>
              <a:rPr lang="pl-PL" dirty="0" smtClean="0">
                <a:latin typeface="Calibri" pitchFamily="34" charset="0"/>
              </a:rPr>
              <a:t>dzieciom wykształcenie. </a:t>
            </a:r>
            <a:r>
              <a:rPr lang="pl-PL" b="1" dirty="0" smtClean="0">
                <a:latin typeface="Calibri" pitchFamily="34" charset="0"/>
              </a:rPr>
              <a:t>Każdy </a:t>
            </a:r>
            <a:r>
              <a:rPr lang="pl-PL" b="1" dirty="0">
                <a:latin typeface="Calibri" pitchFamily="34" charset="0"/>
              </a:rPr>
              <a:t>z </a:t>
            </a:r>
            <a:r>
              <a:rPr lang="pl-PL" b="1" dirty="0" smtClean="0">
                <a:latin typeface="Calibri" pitchFamily="34" charset="0"/>
              </a:rPr>
              <a:t>Państwa może je ufundować! </a:t>
            </a:r>
            <a:endParaRPr lang="pl-PL" dirty="0">
              <a:latin typeface="Calibri" pitchFamily="34" charset="0"/>
            </a:endParaRPr>
          </a:p>
        </p:txBody>
      </p:sp>
      <p:pic>
        <p:nvPicPr>
          <p:cNvPr id="17425" name="Picture 17" descr="UNI111924"/>
          <p:cNvPicPr>
            <a:picLocks noChangeAspect="1" noChangeArrowheads="1"/>
          </p:cNvPicPr>
          <p:nvPr/>
        </p:nvPicPr>
        <p:blipFill>
          <a:blip r:embed="rId5" cstate="print"/>
          <a:srcRect l="12886" r="15463"/>
          <a:stretch>
            <a:fillRect/>
          </a:stretch>
        </p:blipFill>
        <p:spPr bwMode="auto">
          <a:xfrm rot="545826">
            <a:off x="3264582" y="2571649"/>
            <a:ext cx="3043238" cy="28321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10" descr="zestawsani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37914">
            <a:off x="3239014" y="3283986"/>
            <a:ext cx="3024336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8433" name="Tytuł 3"/>
          <p:cNvSpPr>
            <a:spLocks noGrp="1"/>
          </p:cNvSpPr>
          <p:nvPr>
            <p:ph type="title" idx="4294967295"/>
          </p:nvPr>
        </p:nvSpPr>
        <p:spPr>
          <a:xfrm>
            <a:off x="0" y="477838"/>
            <a:ext cx="9144000" cy="647700"/>
          </a:xfrm>
          <a:solidFill>
            <a:srgbClr val="00B0F0"/>
          </a:solidFill>
        </p:spPr>
        <p:txBody>
          <a:bodyPr/>
          <a:lstStyle/>
          <a:p>
            <a:pPr algn="l"/>
            <a:r>
              <a:rPr lang="pl-PL" sz="2000" b="1" smtClean="0">
                <a:solidFill>
                  <a:schemeClr val="bg1"/>
                </a:solidFill>
              </a:rPr>
              <a:t>    </a:t>
            </a:r>
            <a:br>
              <a:rPr lang="pl-PL" sz="2000" b="1" smtClean="0">
                <a:solidFill>
                  <a:schemeClr val="bg1"/>
                </a:solidFill>
              </a:rPr>
            </a:br>
            <a:r>
              <a:rPr lang="pl-PL" sz="2000" b="1" smtClean="0">
                <a:solidFill>
                  <a:schemeClr val="bg1"/>
                </a:solidFill>
              </a:rPr>
              <a:t>Potrzeby są ogromne!</a:t>
            </a:r>
            <a:br>
              <a:rPr lang="pl-PL" sz="2000" b="1" smtClean="0">
                <a:solidFill>
                  <a:schemeClr val="bg1"/>
                </a:solidFill>
              </a:rPr>
            </a:br>
            <a:endParaRPr lang="pl-PL" sz="1800" b="1" smtClean="0">
              <a:solidFill>
                <a:schemeClr val="bg1"/>
              </a:solidFill>
            </a:endParaRPr>
          </a:p>
        </p:txBody>
      </p:sp>
      <p:pic>
        <p:nvPicPr>
          <p:cNvPr id="18434" name="Obraz 11" descr="LOGO PBP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1863" y="-26988"/>
            <a:ext cx="2592387" cy="1704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ext Box 9"/>
          <p:cNvSpPr txBox="1">
            <a:spLocks noChangeArrowheads="1"/>
          </p:cNvSpPr>
          <p:nvPr/>
        </p:nvSpPr>
        <p:spPr bwMode="auto">
          <a:xfrm>
            <a:off x="179388" y="1484313"/>
            <a:ext cx="8713787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dirty="0" smtClean="0">
                <a:latin typeface="Calibri" pitchFamily="34" charset="0"/>
              </a:rPr>
              <a:t>Niosąc </a:t>
            </a:r>
            <a:r>
              <a:rPr lang="pl-PL" dirty="0">
                <a:latin typeface="Calibri" pitchFamily="34" charset="0"/>
              </a:rPr>
              <a:t>na całym świecie </a:t>
            </a:r>
            <a:r>
              <a:rPr lang="pl-PL" dirty="0" smtClean="0">
                <a:latin typeface="Calibri" pitchFamily="34" charset="0"/>
              </a:rPr>
              <a:t>pomoc humanitarną i realizując programy rozwojowe, pracownicy  i wolontariusze </a:t>
            </a:r>
            <a:r>
              <a:rPr lang="pl-PL" dirty="0">
                <a:latin typeface="Calibri" pitchFamily="34" charset="0"/>
              </a:rPr>
              <a:t>UNICEF codziennie wykorzystują w swojej pracy wiele różnych produktów, jak np. </a:t>
            </a:r>
            <a:r>
              <a:rPr lang="pl-PL" b="1" dirty="0">
                <a:latin typeface="Calibri" pitchFamily="34" charset="0"/>
              </a:rPr>
              <a:t>szczepionki, żywność terapeutyczną, zeszyty, leki</a:t>
            </a:r>
            <a:r>
              <a:rPr lang="pl-PL" dirty="0">
                <a:latin typeface="Calibri" pitchFamily="34" charset="0"/>
              </a:rPr>
              <a:t>. </a:t>
            </a:r>
          </a:p>
        </p:txBody>
      </p:sp>
      <p:pic>
        <p:nvPicPr>
          <p:cNvPr id="4" name="Obraz 11" descr="szczep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83612">
            <a:off x="407692" y="2865092"/>
            <a:ext cx="2952328" cy="29523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7889" name="Picture 1" descr="C:\Users\MMalinowska\Downloads\UNI97168.jpg"/>
          <p:cNvPicPr>
            <a:picLocks noChangeAspect="1" noChangeArrowheads="1"/>
          </p:cNvPicPr>
          <p:nvPr/>
        </p:nvPicPr>
        <p:blipFill>
          <a:blip r:embed="rId5" cstate="print"/>
          <a:srcRect l="30313" t="2751"/>
          <a:stretch>
            <a:fillRect/>
          </a:stretch>
        </p:blipFill>
        <p:spPr bwMode="auto">
          <a:xfrm>
            <a:off x="5436096" y="2564904"/>
            <a:ext cx="3173382" cy="29523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Obraz 10" descr="zestawsani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37914">
            <a:off x="3239014" y="3283986"/>
            <a:ext cx="3024336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 descr="C:\Users\MMalinowska\Desktop\HQ06-0876.jpg"/>
          <p:cNvPicPr>
            <a:picLocks noChangeAspect="1" noChangeArrowheads="1"/>
          </p:cNvPicPr>
          <p:nvPr/>
        </p:nvPicPr>
        <p:blipFill>
          <a:blip r:embed="rId2" cstate="print"/>
          <a:srcRect l="14399" r="14399"/>
          <a:stretch>
            <a:fillRect/>
          </a:stretch>
        </p:blipFill>
        <p:spPr bwMode="auto">
          <a:xfrm rot="429944">
            <a:off x="5872855" y="3660548"/>
            <a:ext cx="3072625" cy="28111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9457" name="Tytuł 3"/>
          <p:cNvSpPr>
            <a:spLocks noGrp="1"/>
          </p:cNvSpPr>
          <p:nvPr>
            <p:ph type="title" idx="4294967295"/>
          </p:nvPr>
        </p:nvSpPr>
        <p:spPr>
          <a:xfrm>
            <a:off x="0" y="476250"/>
            <a:ext cx="9144000" cy="647700"/>
          </a:xfrm>
          <a:solidFill>
            <a:srgbClr val="00B0F0"/>
          </a:solidFill>
        </p:spPr>
        <p:txBody>
          <a:bodyPr/>
          <a:lstStyle/>
          <a:p>
            <a:pPr algn="l"/>
            <a:r>
              <a:rPr lang="pl-PL" sz="2000" b="1" smtClean="0">
                <a:solidFill>
                  <a:schemeClr val="bg1"/>
                </a:solidFill>
              </a:rPr>
              <a:t>    </a:t>
            </a:r>
            <a:br>
              <a:rPr lang="pl-PL" sz="2000" b="1" smtClean="0">
                <a:solidFill>
                  <a:schemeClr val="bg1"/>
                </a:solidFill>
              </a:rPr>
            </a:br>
            <a:r>
              <a:rPr lang="pl-PL" sz="2000" b="1" smtClean="0">
                <a:solidFill>
                  <a:schemeClr val="bg1"/>
                </a:solidFill>
              </a:rPr>
              <a:t>Mechanizm pomocy jest bardzo prosty!</a:t>
            </a:r>
            <a:br>
              <a:rPr lang="pl-PL" sz="2000" b="1" smtClean="0">
                <a:solidFill>
                  <a:schemeClr val="bg1"/>
                </a:solidFill>
              </a:rPr>
            </a:br>
            <a:endParaRPr lang="pl-PL" sz="1800" b="1" smtClean="0">
              <a:solidFill>
                <a:schemeClr val="bg1"/>
              </a:solidFill>
            </a:endParaRPr>
          </a:p>
        </p:txBody>
      </p:sp>
      <p:pic>
        <p:nvPicPr>
          <p:cNvPr id="19458" name="Obraz 11" descr="LOGO PBP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1863" y="-26988"/>
            <a:ext cx="2592387" cy="1704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ext Box 9"/>
          <p:cNvSpPr txBox="1">
            <a:spLocks noChangeArrowheads="1"/>
          </p:cNvSpPr>
          <p:nvPr/>
        </p:nvSpPr>
        <p:spPr bwMode="auto">
          <a:xfrm>
            <a:off x="250825" y="1419225"/>
            <a:ext cx="88931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dirty="0" smtClean="0">
                <a:latin typeface="Calibri" pitchFamily="34" charset="0"/>
              </a:rPr>
              <a:t>Państwo inwestują w produkt, a UNICEF </a:t>
            </a:r>
            <a:r>
              <a:rPr lang="pl-PL" dirty="0">
                <a:latin typeface="Calibri" pitchFamily="34" charset="0"/>
              </a:rPr>
              <a:t>pakuje i wysyła pomoc! Kiedy ratuje się życie dziecka, nie ma chwili do stracenia! </a:t>
            </a:r>
            <a:r>
              <a:rPr lang="pl-PL" dirty="0" smtClean="0">
                <a:latin typeface="Calibri" pitchFamily="34" charset="0"/>
              </a:rPr>
              <a:t>Przekonacie się Państwo, </a:t>
            </a:r>
            <a:r>
              <a:rPr lang="pl-PL" dirty="0">
                <a:latin typeface="Calibri" pitchFamily="34" charset="0"/>
              </a:rPr>
              <a:t>że z UNICEF działa się </a:t>
            </a:r>
            <a:r>
              <a:rPr lang="pl-PL" dirty="0" err="1">
                <a:latin typeface="Calibri" pitchFamily="34" charset="0"/>
              </a:rPr>
              <a:t>exspressowo</a:t>
            </a:r>
            <a:r>
              <a:rPr lang="pl-PL" dirty="0">
                <a:latin typeface="Calibri" pitchFamily="34" charset="0"/>
              </a:rPr>
              <a:t>!</a:t>
            </a:r>
          </a:p>
        </p:txBody>
      </p:sp>
      <p:sp>
        <p:nvSpPr>
          <p:cNvPr id="19463" name="pole tekstowe 43"/>
          <p:cNvSpPr txBox="1">
            <a:spLocks noChangeArrowheads="1"/>
          </p:cNvSpPr>
          <p:nvPr/>
        </p:nvSpPr>
        <p:spPr bwMode="auto">
          <a:xfrm>
            <a:off x="251521" y="2217638"/>
            <a:ext cx="2880319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pl-PL" dirty="0" smtClean="0">
                <a:latin typeface="Calibri" pitchFamily="34" charset="0"/>
              </a:rPr>
              <a:t>Polska </a:t>
            </a:r>
            <a:r>
              <a:rPr lang="pl-PL" dirty="0">
                <a:latin typeface="Calibri" pitchFamily="34" charset="0"/>
              </a:rPr>
              <a:t>– tu </a:t>
            </a:r>
            <a:r>
              <a:rPr lang="pl-PL" b="1" dirty="0" smtClean="0">
                <a:latin typeface="Calibri" pitchFamily="34" charset="0"/>
              </a:rPr>
              <a:t>wybierają Państwo produkt</a:t>
            </a:r>
            <a:r>
              <a:rPr lang="pl-PL" dirty="0" smtClean="0">
                <a:latin typeface="Calibri" pitchFamily="34" charset="0"/>
              </a:rPr>
              <a:t>, np</a:t>
            </a:r>
            <a:r>
              <a:rPr lang="pl-PL" dirty="0">
                <a:latin typeface="Calibri" pitchFamily="34" charset="0"/>
              </a:rPr>
              <a:t>. </a:t>
            </a:r>
            <a:r>
              <a:rPr lang="pl-PL" dirty="0" smtClean="0">
                <a:latin typeface="Calibri" pitchFamily="34" charset="0"/>
              </a:rPr>
              <a:t>zeszyty.</a:t>
            </a:r>
            <a:endParaRPr lang="pl-PL" dirty="0">
              <a:latin typeface="Calibri" pitchFamily="34" charset="0"/>
            </a:endParaRPr>
          </a:p>
        </p:txBody>
      </p:sp>
      <p:sp>
        <p:nvSpPr>
          <p:cNvPr id="16" name="Prostokąt 15"/>
          <p:cNvSpPr/>
          <p:nvPr/>
        </p:nvSpPr>
        <p:spPr>
          <a:xfrm>
            <a:off x="2915816" y="2204864"/>
            <a:ext cx="32403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pl-PL" dirty="0" smtClean="0">
                <a:latin typeface="Calibri" pitchFamily="34" charset="0"/>
              </a:rPr>
              <a:t>2. Dania – w magazynie UNICEF </a:t>
            </a:r>
          </a:p>
          <a:p>
            <a:pPr marL="342900" indent="-342900"/>
            <a:r>
              <a:rPr lang="pl-PL" dirty="0" smtClean="0">
                <a:latin typeface="Calibri" pitchFamily="34" charset="0"/>
              </a:rPr>
              <a:t>     w Kopenhadze produkt jest </a:t>
            </a:r>
          </a:p>
          <a:p>
            <a:pPr marL="342900" indent="-342900"/>
            <a:r>
              <a:rPr lang="pl-PL" b="1" dirty="0" smtClean="0">
                <a:latin typeface="Calibri" pitchFamily="34" charset="0"/>
              </a:rPr>
              <a:t>     pakowany</a:t>
            </a:r>
            <a:r>
              <a:rPr lang="pl-PL" dirty="0" smtClean="0">
                <a:latin typeface="Calibri" pitchFamily="34" charset="0"/>
              </a:rPr>
              <a:t> i przygotowywany</a:t>
            </a:r>
          </a:p>
          <a:p>
            <a:pPr marL="342900" indent="-342900"/>
            <a:r>
              <a:rPr lang="pl-PL" dirty="0" smtClean="0">
                <a:latin typeface="Calibri" pitchFamily="34" charset="0"/>
              </a:rPr>
              <a:t>     do…</a:t>
            </a:r>
          </a:p>
        </p:txBody>
      </p:sp>
      <p:sp>
        <p:nvSpPr>
          <p:cNvPr id="17" name="Prostokąt 16"/>
          <p:cNvSpPr/>
          <p:nvPr/>
        </p:nvSpPr>
        <p:spPr>
          <a:xfrm>
            <a:off x="6156176" y="2204864"/>
            <a:ext cx="27363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pl-PL" dirty="0" smtClean="0">
                <a:latin typeface="Calibri" pitchFamily="34" charset="0"/>
              </a:rPr>
              <a:t>3. …</a:t>
            </a:r>
            <a:r>
              <a:rPr lang="pl-PL" b="1" dirty="0" smtClean="0">
                <a:latin typeface="Calibri" pitchFamily="34" charset="0"/>
              </a:rPr>
              <a:t>wysyłki </a:t>
            </a:r>
            <a:r>
              <a:rPr lang="pl-PL" dirty="0" smtClean="0">
                <a:latin typeface="Calibri" pitchFamily="34" charset="0"/>
              </a:rPr>
              <a:t>w świat,                        a dokładnie tam, gdzie jest teraz najbardziej potrzebny!</a:t>
            </a:r>
            <a:endParaRPr lang="pl-PL" dirty="0">
              <a:latin typeface="Calibri" pitchFamily="34" charset="0"/>
            </a:endParaRPr>
          </a:p>
        </p:txBody>
      </p:sp>
      <p:pic>
        <p:nvPicPr>
          <p:cNvPr id="36866" name="Picture 2" descr="C:\Users\MMalinowska\Desktop\UNI42515.jpg"/>
          <p:cNvPicPr>
            <a:picLocks noChangeAspect="1" noChangeArrowheads="1"/>
          </p:cNvPicPr>
          <p:nvPr/>
        </p:nvPicPr>
        <p:blipFill>
          <a:blip r:embed="rId4" cstate="print"/>
          <a:srcRect l="12357" r="15869"/>
          <a:stretch>
            <a:fillRect/>
          </a:stretch>
        </p:blipFill>
        <p:spPr bwMode="auto">
          <a:xfrm>
            <a:off x="2843808" y="3861048"/>
            <a:ext cx="2952328" cy="27425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" name="Picture 2" descr="C:\Users\MMalinowska\Desktop\GV08-0011.jpg"/>
          <p:cNvPicPr>
            <a:picLocks noChangeAspect="1" noChangeArrowheads="1"/>
          </p:cNvPicPr>
          <p:nvPr/>
        </p:nvPicPr>
        <p:blipFill>
          <a:blip r:embed="rId5" cstate="print"/>
          <a:srcRect l="7788" t="7789" r="29405" b="5231"/>
          <a:stretch>
            <a:fillRect/>
          </a:stretch>
        </p:blipFill>
        <p:spPr bwMode="auto">
          <a:xfrm>
            <a:off x="323528" y="3573016"/>
            <a:ext cx="2808312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5" name="Strzałka w dół 24"/>
          <p:cNvSpPr/>
          <p:nvPr/>
        </p:nvSpPr>
        <p:spPr>
          <a:xfrm rot="17995766">
            <a:off x="2753295" y="3147289"/>
            <a:ext cx="601145" cy="1301924"/>
          </a:xfrm>
          <a:prstGeom prst="down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 dirty="0">
              <a:solidFill>
                <a:srgbClr val="00B0F0"/>
              </a:solidFill>
            </a:endParaRPr>
          </a:p>
        </p:txBody>
      </p:sp>
      <p:sp>
        <p:nvSpPr>
          <p:cNvPr id="26" name="Strzałka w dół 25"/>
          <p:cNvSpPr/>
          <p:nvPr/>
        </p:nvSpPr>
        <p:spPr>
          <a:xfrm rot="15339798">
            <a:off x="5696625" y="5318673"/>
            <a:ext cx="601145" cy="1301924"/>
          </a:xfrm>
          <a:prstGeom prst="down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ytuł 3"/>
          <p:cNvSpPr>
            <a:spLocks/>
          </p:cNvSpPr>
          <p:nvPr/>
        </p:nvSpPr>
        <p:spPr bwMode="auto">
          <a:xfrm>
            <a:off x="0" y="476250"/>
            <a:ext cx="9144000" cy="647700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pl-PL" sz="2000" b="1" dirty="0">
                <a:solidFill>
                  <a:schemeClr val="bg1"/>
                </a:solidFill>
                <a:latin typeface="Calibri" pitchFamily="34" charset="0"/>
              </a:rPr>
              <a:t>    </a:t>
            </a:r>
            <a:br>
              <a:rPr lang="pl-PL" sz="2000" b="1" dirty="0">
                <a:solidFill>
                  <a:schemeClr val="bg1"/>
                </a:solidFill>
                <a:latin typeface="Calibri" pitchFamily="34" charset="0"/>
              </a:rPr>
            </a:br>
            <a:r>
              <a:rPr lang="pl-PL" sz="2000" b="1" dirty="0">
                <a:solidFill>
                  <a:schemeClr val="bg1"/>
                </a:solidFill>
                <a:latin typeface="Calibri" pitchFamily="34" charset="0"/>
              </a:rPr>
              <a:t>Na miejscu </a:t>
            </a:r>
            <a:r>
              <a:rPr lang="pl-PL" sz="2000" b="1" dirty="0" smtClean="0">
                <a:solidFill>
                  <a:schemeClr val="bg1"/>
                </a:solidFill>
                <a:latin typeface="Calibri" pitchFamily="34" charset="0"/>
              </a:rPr>
              <a:t>produkty zaczynają działać od </a:t>
            </a:r>
            <a:r>
              <a:rPr lang="pl-PL" sz="2000" b="1" dirty="0">
                <a:solidFill>
                  <a:schemeClr val="bg1"/>
                </a:solidFill>
                <a:latin typeface="Calibri" pitchFamily="34" charset="0"/>
              </a:rPr>
              <a:t>razu! </a:t>
            </a:r>
            <a:br>
              <a:rPr lang="pl-PL" sz="2000" b="1" dirty="0">
                <a:solidFill>
                  <a:schemeClr val="bg1"/>
                </a:solidFill>
                <a:latin typeface="Calibri" pitchFamily="34" charset="0"/>
              </a:rPr>
            </a:br>
            <a:endParaRPr lang="pl-PL" sz="20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20482" name="Obraz 11" descr="LOGO PBP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7763" y="-26988"/>
            <a:ext cx="2592387" cy="1704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1" name="Picture 1" descr="C:\Users\MMalinowska\Downloads\szkoły\UNI121500.jpg"/>
          <p:cNvPicPr>
            <a:picLocks noChangeAspect="1" noChangeArrowheads="1"/>
          </p:cNvPicPr>
          <p:nvPr/>
        </p:nvPicPr>
        <p:blipFill>
          <a:blip r:embed="rId3" cstate="print"/>
          <a:srcRect r="22436"/>
          <a:stretch>
            <a:fillRect/>
          </a:stretch>
        </p:blipFill>
        <p:spPr bwMode="auto">
          <a:xfrm rot="1344753">
            <a:off x="4917968" y="3513611"/>
            <a:ext cx="3314690" cy="28492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050" name="Picture 2" descr="C:\Users\mklein\Documents\INSPIRED GIFTS\PRODUKTY FOTO VIDEO\FOTO\4x4 TOYOTA\HQ08-036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23331">
            <a:off x="1492697" y="1375999"/>
            <a:ext cx="4867909" cy="32584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5842" name="Picture 2" descr="C:\Users\MMalinowska\Downloads\in action\UNI753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59632" y="4590256"/>
            <a:ext cx="3410671" cy="22677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4" name="Picture 6" descr="C:\Users\mklein\Documents\INSPIRED GIFTS\PRODUKTY FOTO VIDEO\FOTO\SZCZEPIONKA ODRA\HQ06-276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368321">
            <a:off x="267104" y="4029600"/>
            <a:ext cx="1678845" cy="25076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1" name="Strzałka w dół 30"/>
          <p:cNvSpPr/>
          <p:nvPr/>
        </p:nvSpPr>
        <p:spPr>
          <a:xfrm>
            <a:off x="3203575" y="3644900"/>
            <a:ext cx="288925" cy="792163"/>
          </a:xfrm>
          <a:prstGeom prst="down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 dirty="0">
              <a:solidFill>
                <a:srgbClr val="00B0F0"/>
              </a:solidFill>
            </a:endParaRPr>
          </a:p>
        </p:txBody>
      </p:sp>
      <p:sp>
        <p:nvSpPr>
          <p:cNvPr id="32" name="Strzałka w dół 31"/>
          <p:cNvSpPr/>
          <p:nvPr/>
        </p:nvSpPr>
        <p:spPr>
          <a:xfrm rot="19549582">
            <a:off x="6227763" y="3500438"/>
            <a:ext cx="287337" cy="792162"/>
          </a:xfrm>
          <a:prstGeom prst="downArrow">
            <a:avLst/>
          </a:prstGeom>
          <a:solidFill>
            <a:srgbClr val="FF6699"/>
          </a:solidFill>
          <a:ln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33" name="Strzałka w dół 32"/>
          <p:cNvSpPr/>
          <p:nvPr/>
        </p:nvSpPr>
        <p:spPr>
          <a:xfrm rot="2304304">
            <a:off x="1690688" y="3505200"/>
            <a:ext cx="287337" cy="792163"/>
          </a:xfrm>
          <a:prstGeom prst="down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 dirty="0">
              <a:solidFill>
                <a:srgbClr val="00B0F0"/>
              </a:solidFill>
            </a:endParaRPr>
          </a:p>
        </p:txBody>
      </p:sp>
      <p:pic>
        <p:nvPicPr>
          <p:cNvPr id="35844" name="Picture 4" descr="C:\Users\MMalinowska\Downloads\UNI9224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12508">
            <a:off x="4138559" y="4194771"/>
            <a:ext cx="1551415" cy="23341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0" name="Strzałka w dół 29"/>
          <p:cNvSpPr/>
          <p:nvPr/>
        </p:nvSpPr>
        <p:spPr>
          <a:xfrm>
            <a:off x="5004742" y="3645024"/>
            <a:ext cx="287338" cy="792163"/>
          </a:xfrm>
          <a:prstGeom prst="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4" name="Picture 4" descr="C:\Users\MMalinowska\Desktop\UNI116106.jpg"/>
          <p:cNvPicPr>
            <a:picLocks noChangeAspect="1" noChangeArrowheads="1"/>
          </p:cNvPicPr>
          <p:nvPr/>
        </p:nvPicPr>
        <p:blipFill>
          <a:blip r:embed="rId2" cstate="print"/>
          <a:srcRect l="22741" t="6731" r="-3000" b="6731"/>
          <a:stretch>
            <a:fillRect/>
          </a:stretch>
        </p:blipFill>
        <p:spPr bwMode="auto">
          <a:xfrm>
            <a:off x="0" y="0"/>
            <a:ext cx="9540552" cy="6858000"/>
          </a:xfrm>
          <a:prstGeom prst="rect">
            <a:avLst/>
          </a:prstGeom>
          <a:noFill/>
        </p:spPr>
      </p:pic>
      <p:sp>
        <p:nvSpPr>
          <p:cNvPr id="35841" name="Tytuł 3"/>
          <p:cNvSpPr>
            <a:spLocks noGrp="1"/>
          </p:cNvSpPr>
          <p:nvPr>
            <p:ph type="title" idx="4294967295"/>
          </p:nvPr>
        </p:nvSpPr>
        <p:spPr>
          <a:xfrm>
            <a:off x="0" y="1340768"/>
            <a:ext cx="2736304" cy="647700"/>
          </a:xfrm>
          <a:solidFill>
            <a:schemeClr val="bg1">
              <a:alpha val="78000"/>
            </a:schemeClr>
          </a:solidFill>
        </p:spPr>
        <p:txBody>
          <a:bodyPr/>
          <a:lstStyle/>
          <a:p>
            <a:r>
              <a:rPr lang="pl-PL" sz="1900" b="1" dirty="0" smtClean="0"/>
              <a:t>    </a:t>
            </a:r>
            <a:br>
              <a:rPr lang="pl-PL" sz="1900" b="1" dirty="0" smtClean="0"/>
            </a:br>
            <a:r>
              <a:rPr lang="pl-PL" sz="1900" b="1" dirty="0" smtClean="0"/>
              <a:t>Wybór należy do Państwa!</a:t>
            </a:r>
            <a:r>
              <a:rPr lang="pl-PL" sz="2000" b="1" dirty="0" smtClean="0"/>
              <a:t/>
            </a:r>
            <a:br>
              <a:rPr lang="pl-PL" sz="2000" b="1" dirty="0" smtClean="0"/>
            </a:br>
            <a:endParaRPr lang="pl-PL" sz="1800" b="1" dirty="0" smtClean="0"/>
          </a:p>
        </p:txBody>
      </p:sp>
      <p:sp>
        <p:nvSpPr>
          <p:cNvPr id="35843" name="Text Box 4"/>
          <p:cNvSpPr txBox="1">
            <a:spLocks noChangeArrowheads="1"/>
          </p:cNvSpPr>
          <p:nvPr/>
        </p:nvSpPr>
        <p:spPr bwMode="auto">
          <a:xfrm>
            <a:off x="0" y="6028010"/>
            <a:ext cx="9144000" cy="677108"/>
          </a:xfrm>
          <a:prstGeom prst="rect">
            <a:avLst/>
          </a:prstGeom>
          <a:solidFill>
            <a:schemeClr val="bg1">
              <a:alpha val="78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l-PL" sz="1900" b="1" dirty="0">
                <a:latin typeface="Calibri" pitchFamily="34" charset="0"/>
              </a:rPr>
              <a:t>Dzięki </a:t>
            </a:r>
            <a:r>
              <a:rPr lang="pl-PL" sz="1900" dirty="0" smtClean="0">
                <a:solidFill>
                  <a:srgbClr val="00B0F0"/>
                </a:solidFill>
                <a:latin typeface="Impact" pitchFamily="34" charset="0"/>
              </a:rPr>
              <a:t>Prezentom bez Pudła</a:t>
            </a:r>
            <a:r>
              <a:rPr lang="pl-PL" sz="1900" b="1" dirty="0" smtClean="0">
                <a:solidFill>
                  <a:srgbClr val="00B0F0"/>
                </a:solidFill>
                <a:latin typeface="Impact" pitchFamily="34" charset="0"/>
              </a:rPr>
              <a:t> </a:t>
            </a:r>
            <a:r>
              <a:rPr lang="pl-PL" sz="1900" b="1" dirty="0" smtClean="0">
                <a:latin typeface="Calibri" pitchFamily="34" charset="0"/>
              </a:rPr>
              <a:t>wiedzą Państwo </a:t>
            </a:r>
            <a:r>
              <a:rPr lang="pl-PL" sz="1900" b="1" dirty="0">
                <a:latin typeface="Calibri" pitchFamily="34" charset="0"/>
              </a:rPr>
              <a:t>w co </a:t>
            </a:r>
            <a:r>
              <a:rPr lang="pl-PL" sz="1900" b="1" dirty="0" smtClean="0">
                <a:latin typeface="Calibri" pitchFamily="34" charset="0"/>
              </a:rPr>
              <a:t>inwestują </a:t>
            </a:r>
            <a:r>
              <a:rPr lang="pl-PL" sz="1900" b="1" dirty="0">
                <a:latin typeface="Calibri" pitchFamily="34" charset="0"/>
              </a:rPr>
              <a:t>i ile dokładnie to </a:t>
            </a:r>
            <a:r>
              <a:rPr lang="pl-PL" sz="1900" b="1" dirty="0" smtClean="0">
                <a:latin typeface="Calibri" pitchFamily="34" charset="0"/>
              </a:rPr>
              <a:t>kosztuje. </a:t>
            </a:r>
            <a:endParaRPr lang="pl-PL" sz="1900" b="1" dirty="0">
              <a:latin typeface="Calibri" pitchFamily="34" charset="0"/>
            </a:endParaRPr>
          </a:p>
          <a:p>
            <a:pPr algn="ctr"/>
            <a:r>
              <a:rPr lang="pl-PL" sz="1900" b="1" dirty="0">
                <a:latin typeface="Calibri" pitchFamily="34" charset="0"/>
              </a:rPr>
              <a:t>To bardzo przejrzysta forma </a:t>
            </a:r>
            <a:r>
              <a:rPr lang="pl-PL" sz="1900" b="1" dirty="0" smtClean="0">
                <a:latin typeface="Calibri" pitchFamily="34" charset="0"/>
              </a:rPr>
              <a:t>pomocy!</a:t>
            </a:r>
            <a:endParaRPr lang="pl-PL" sz="1900" dirty="0">
              <a:latin typeface="Calibri" pitchFamily="34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0" y="332656"/>
            <a:ext cx="9144000" cy="553998"/>
          </a:xfrm>
          <a:prstGeom prst="rect">
            <a:avLst/>
          </a:prstGeom>
          <a:solidFill>
            <a:schemeClr val="bg1">
              <a:alpha val="78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l-PL" sz="3000" b="1" dirty="0" smtClean="0">
                <a:latin typeface="Calibri" pitchFamily="34" charset="0"/>
              </a:rPr>
              <a:t>Czy zdrowie i życie dziecka mogą być dobrą inwestycją? </a:t>
            </a:r>
            <a:endParaRPr lang="pl-PL" sz="30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Eclipse</Template>
  <TotalTime>3123</TotalTime>
  <Words>1420</Words>
  <Application>Microsoft Office PowerPoint</Application>
  <PresentationFormat>Pokaz na ekranie (4:3)</PresentationFormat>
  <Paragraphs>213</Paragraphs>
  <Slides>38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38</vt:i4>
      </vt:variant>
    </vt:vector>
  </HeadingPairs>
  <TitlesOfParts>
    <vt:vector size="39" baseType="lpstr">
      <vt:lpstr>Motyw pakietu Office</vt:lpstr>
      <vt:lpstr>Witamy serdecznie!</vt:lpstr>
      <vt:lpstr>Slajd 2</vt:lpstr>
      <vt:lpstr>T R Z Ę S I E N I E   Z I E M I</vt:lpstr>
      <vt:lpstr>Powodów, dla których dzieci na całym świecie potrzebują wsparcia jest więc wiele.</vt:lpstr>
      <vt:lpstr>     UNICEF ma na to proste i skuteczne rozwiązanie. </vt:lpstr>
      <vt:lpstr>     Potrzeby są ogromne! </vt:lpstr>
      <vt:lpstr>     Mechanizm pomocy jest bardzo prosty! </vt:lpstr>
      <vt:lpstr>Slajd 8</vt:lpstr>
      <vt:lpstr>     Wybór należy do Państwa! 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  <vt:lpstr>Slajd 32</vt:lpstr>
      <vt:lpstr>Slajd 33</vt:lpstr>
      <vt:lpstr>Slajd 34</vt:lpstr>
      <vt:lpstr>Slajd 35</vt:lpstr>
      <vt:lpstr>Slajd 36</vt:lpstr>
      <vt:lpstr>Slajd 37</vt:lpstr>
      <vt:lpstr>Slajd 38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mklein</dc:creator>
  <cp:lastModifiedBy>MMalinowska</cp:lastModifiedBy>
  <cp:revision>430</cp:revision>
  <dcterms:created xsi:type="dcterms:W3CDTF">2012-08-29T09:25:24Z</dcterms:created>
  <dcterms:modified xsi:type="dcterms:W3CDTF">2012-11-05T15:39:22Z</dcterms:modified>
</cp:coreProperties>
</file>